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tags/tag11.xml" ContentType="application/vnd.openxmlformats-officedocument.presentationml.tags+xml"/>
  <Override PartName="/ppt/notesSlides/notesSlide24.xml" ContentType="application/vnd.openxmlformats-officedocument.presentationml.notesSlide+xml"/>
  <Override PartName="/ppt/tags/tag1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4.xml" ContentType="application/vnd.openxmlformats-officedocument.presentationml.tags+xml"/>
  <Override PartName="/ppt/notesSlides/notesSlide39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6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15" r:id="rId2"/>
    <p:sldId id="371" r:id="rId3"/>
    <p:sldId id="376" r:id="rId4"/>
    <p:sldId id="372" r:id="rId5"/>
    <p:sldId id="422" r:id="rId6"/>
    <p:sldId id="259" r:id="rId7"/>
    <p:sldId id="379" r:id="rId8"/>
    <p:sldId id="378" r:id="rId9"/>
    <p:sldId id="423" r:id="rId10"/>
    <p:sldId id="428" r:id="rId11"/>
    <p:sldId id="429" r:id="rId12"/>
    <p:sldId id="450" r:id="rId13"/>
    <p:sldId id="451" r:id="rId14"/>
    <p:sldId id="387" r:id="rId15"/>
    <p:sldId id="416" r:id="rId16"/>
    <p:sldId id="389" r:id="rId17"/>
    <p:sldId id="439" r:id="rId18"/>
    <p:sldId id="440" r:id="rId19"/>
    <p:sldId id="441" r:id="rId20"/>
    <p:sldId id="403" r:id="rId21"/>
    <p:sldId id="430" r:id="rId22"/>
    <p:sldId id="431" r:id="rId23"/>
    <p:sldId id="432" r:id="rId24"/>
    <p:sldId id="393" r:id="rId25"/>
    <p:sldId id="370" r:id="rId26"/>
    <p:sldId id="367" r:id="rId27"/>
    <p:sldId id="460" r:id="rId28"/>
    <p:sldId id="392" r:id="rId29"/>
    <p:sldId id="459" r:id="rId30"/>
    <p:sldId id="442" r:id="rId31"/>
    <p:sldId id="458" r:id="rId32"/>
    <p:sldId id="457" r:id="rId33"/>
    <p:sldId id="443" r:id="rId34"/>
    <p:sldId id="445" r:id="rId35"/>
    <p:sldId id="454" r:id="rId36"/>
    <p:sldId id="447" r:id="rId37"/>
    <p:sldId id="461" r:id="rId38"/>
    <p:sldId id="412" r:id="rId39"/>
    <p:sldId id="455" r:id="rId40"/>
    <p:sldId id="456" r:id="rId41"/>
    <p:sldId id="413" r:id="rId42"/>
    <p:sldId id="436" r:id="rId43"/>
    <p:sldId id="449" r:id="rId44"/>
    <p:sldId id="362" r:id="rId45"/>
    <p:sldId id="435" r:id="rId46"/>
    <p:sldId id="438" r:id="rId47"/>
    <p:sldId id="300" r:id="rId4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FF414"/>
    <a:srgbClr val="FF66CC"/>
    <a:srgbClr val="FFFA00"/>
    <a:srgbClr val="66FF33"/>
    <a:srgbClr val="76D9E6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80908" autoAdjust="0"/>
  </p:normalViewPr>
  <p:slideViewPr>
    <p:cSldViewPr>
      <p:cViewPr>
        <p:scale>
          <a:sx n="106" d="100"/>
          <a:sy n="106" d="100"/>
        </p:scale>
        <p:origin x="696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33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E851-6231-43B2-9290-7A18DCBC4C77}" type="datetimeFigureOut">
              <a:rPr lang="zh-CN" altLang="en-US" smtClean="0"/>
              <a:pPr/>
              <a:t>18/6/18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80B46-536E-4B1D-B639-BA48258BBAB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704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30905-6511-4E43-A52A-576165F9C72C}" type="datetimeFigureOut">
              <a:rPr lang="zh-CN" altLang="en-US" smtClean="0"/>
              <a:pPr/>
              <a:t>18/6/18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32D2-AC45-4669-B6D3-14C67F8755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8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for the introduction. Good afternoon everyone, I am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Changqing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ZOU,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postdoc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Simon Fraser University. In this talk, I will present our work on compact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calligram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759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second and the key challenge is letter deformation. Unlike classic shape deformation which only involves an individual entity, in our problem, a SET of letters are co-deformed and their deformations constrain with each other. 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07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importantly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deformation must ensure legibility, based on a well-developed legibility measure. Unfortunately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previous research has addressed the problem of legibility measurement. 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aseline="0" dirty="0" smtClean="0"/>
              <a:t>Ok. Let us see how we handle these challenges.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283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solve the problem of automatic co-placement of a set of letters, we have developed a robust protrusion feature based algorithm. Our algorithm is based on an observation: we found there are protrusions in both of letters and shapes. Those protrusions characterize both shapes and letters. And </a:t>
            </a:r>
            <a:r>
              <a:rPr lang="en-US" altLang="zh-CN" sz="10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theycan</a:t>
            </a:r>
            <a:r>
              <a:rPr lang="en-US" altLang="zh-CN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used to effectively handle the co-placement problem. </a:t>
            </a:r>
            <a:endParaRPr lang="zh-CN" altLang="zh-CN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89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measure the legibility of deformed letters, we collected a great amount of crowd-sourcing data and learnt a reliable measure, which can give a legibility score consistent with the human perception. 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731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’s see how our method goes.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46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method is coarse-to-fine</a:t>
            </a:r>
            <a:r>
              <a:rPr lang="en-US" baseline="0" dirty="0" smtClean="0"/>
              <a:t> strategy based. It </a:t>
            </a:r>
            <a:r>
              <a:rPr lang="en-US" dirty="0" smtClean="0"/>
              <a:t>has two key steps: </a:t>
            </a:r>
          </a:p>
          <a:p>
            <a:r>
              <a:rPr lang="en-US" dirty="0" smtClean="0"/>
              <a:t>a letter</a:t>
            </a:r>
            <a:r>
              <a:rPr lang="en-US" baseline="0" dirty="0" smtClean="0"/>
              <a:t> alignment step for aligning the input shape with letters. </a:t>
            </a:r>
            <a:endParaRPr lang="en-US" dirty="0" smtClean="0"/>
          </a:p>
          <a:p>
            <a:r>
              <a:rPr lang="en-US" dirty="0" smtClean="0"/>
              <a:t>And</a:t>
            </a:r>
            <a:r>
              <a:rPr lang="en-US" baseline="0" dirty="0" smtClean="0"/>
              <a:t> </a:t>
            </a:r>
            <a:r>
              <a:rPr lang="en-US" dirty="0" smtClean="0"/>
              <a:t>a letter</a:t>
            </a:r>
            <a:r>
              <a:rPr lang="en-US" baseline="0" dirty="0" smtClean="0"/>
              <a:t> </a:t>
            </a:r>
            <a:r>
              <a:rPr lang="en-US" dirty="0" smtClean="0"/>
              <a:t>deformation step for the requirements</a:t>
            </a:r>
            <a:r>
              <a:rPr lang="en-US" baseline="0" dirty="0" smtClean="0"/>
              <a:t> of </a:t>
            </a:r>
            <a:r>
              <a:rPr lang="en-US" dirty="0" smtClean="0"/>
              <a:t> shape fitting and legibility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70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</a:t>
            </a:r>
            <a:r>
              <a:rPr lang="en-US" baseline="0" dirty="0" smtClean="0"/>
              <a:t> ‘s go deeper into those two steps.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46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 th</a:t>
            </a:r>
            <a:r>
              <a:rPr lang="en-US" altLang="zh-CN" baseline="0" dirty="0" smtClean="0"/>
              <a:t>e letter alignment step we first detect salient protrusions of the input shape 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434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And</a:t>
            </a:r>
            <a:r>
              <a:rPr lang="en-US" altLang="zh-CN" baseline="0" dirty="0" smtClean="0"/>
              <a:t> then extract the shape skeleton, and select the longest branch as the layout path of letters.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361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Next, we compute an optimal correspondence between protrusions within both letters and the outline image using three types of constraints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to obtain an initial letter alignment.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48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compact </a:t>
            </a:r>
            <a:r>
              <a:rPr lang="en-US" altLang="zh-CN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calligram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visual image composed of letters, which elegantly conveys two things: a shape and one or few words. 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46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After</a:t>
            </a:r>
            <a:r>
              <a:rPr lang="en-US" altLang="zh-CN" baseline="0" dirty="0" smtClean="0"/>
              <a:t> that,  we fix the initial statuses of the letters which have the corresponding protrusions of letters.  And insert the remaining letters in-between them. </a:t>
            </a:r>
          </a:p>
          <a:p>
            <a:r>
              <a:rPr lang="en-US" altLang="zh-CN" baseline="0" dirty="0" smtClean="0"/>
              <a:t>To  produce a good starting point for letter deformation, we further refine the letter alignment by adjusting the position, size, orientation, and aspect rations of each individual letter. 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1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 formulate</a:t>
            </a:r>
            <a:r>
              <a:rPr lang="en-US" altLang="zh-CN" sz="1000" b="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refined letter alignment as an optimization problem with such an objective function.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b="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contains three terms.  The first term is for letter legibility. It  is used to evaluate the legibility of the letters which have the changes of aspect ratio; </a:t>
            </a:r>
            <a:endParaRPr lang="en-US" altLang="zh-CN" sz="10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000" b="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second term is for shape conformation. It evaluate  </a:t>
            </a:r>
            <a:r>
              <a:rPr lang="en-US" altLang="zh-CN" sz="1000" b="0" dirty="0" smtClean="0">
                <a:solidFill>
                  <a:schemeClr val="bg1"/>
                </a:solidFill>
              </a:rPr>
              <a:t>how closely the outer hull and interior coverage of the letters fit the input shape;</a:t>
            </a:r>
          </a:p>
          <a:p>
            <a:r>
              <a:rPr lang="en-US" altLang="zh-CN" sz="1000" b="0" dirty="0" smtClean="0">
                <a:solidFill>
                  <a:schemeClr val="bg1"/>
                </a:solidFill>
              </a:rPr>
              <a:t>The last</a:t>
            </a:r>
            <a:r>
              <a:rPr lang="en-US" altLang="zh-CN" sz="1000" b="0" baseline="0" dirty="0" smtClean="0">
                <a:solidFill>
                  <a:schemeClr val="bg1"/>
                </a:solidFill>
              </a:rPr>
              <a:t> term is for </a:t>
            </a:r>
            <a:r>
              <a:rPr lang="en-US" altLang="zh-CN" sz="1000" b="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word-</a:t>
            </a:r>
            <a:r>
              <a:rPr lang="en-US" altLang="zh-CN" sz="1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legibility,</a:t>
            </a:r>
            <a:r>
              <a:rPr lang="en-US" altLang="zh-CN" sz="1000" b="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which gives a score for the statue consistence of </a:t>
            </a:r>
            <a:r>
              <a:rPr lang="en-US" altLang="zh-CN" sz="1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all the individual letter;</a:t>
            </a:r>
            <a:r>
              <a:rPr lang="en-US" altLang="zh-CN" sz="1000" b="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200" dirty="0" smtClean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22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letter deformation step,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46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deformation of each individual letter is based on the movement of the control points on the letter boundary. The deformation is driven by 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similar objective function as the refined letter alignment  step, but with the letter legibility term updated by a more sophisticated measurement 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211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learn </a:t>
            </a:r>
            <a:r>
              <a:rPr lang="en-US" dirty="0" smtClean="0"/>
              <a:t>the legibility</a:t>
            </a:r>
            <a:r>
              <a:rPr lang="en-US" baseline="0" dirty="0" smtClean="0"/>
              <a:t> score of deformed letters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46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collected</a:t>
            </a:r>
            <a:r>
              <a:rPr lang="en-US" altLang="zh-CN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30,000 deformed shapes for all the 26 lowercase Latin letters. </a:t>
            </a: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generate the deformed shapes for training data in two ways. The first one is thickening the strokes of user-drawn letters, which contributes 80% samples;</a:t>
            </a:r>
          </a:p>
          <a:p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other one is wrapping the standard letters, which contribute 20% samples of training data.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n-US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each individual letter,  we collected about 1500 samples. For legibility learning, w</a:t>
            </a:r>
            <a:r>
              <a:rPr lang="en-US" altLang="zh-CN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collected</a:t>
            </a:r>
          </a:p>
          <a:p>
            <a:r>
              <a:rPr lang="en-US" altLang="zh-CN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than 200 pairs </a:t>
            </a:r>
            <a:r>
              <a:rPr lang="en-US" altLang="zh-CN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pair-wise legibility comparison</a:t>
            </a:r>
            <a:r>
              <a:rPr lang="en-US" altLang="zh-CN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for each letter by </a:t>
            </a:r>
            <a:r>
              <a:rPr lang="en-US" altLang="zh-CN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Amazon Mechanical Turk service</a:t>
            </a:r>
            <a:endParaRPr lang="zh-CN" altLang="zh-CN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160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represent deformed letters for the legibility learning, we use a skeleton-plus-thickness-profile representation. We first separate each letter into its strokes, and then define a feature vector which encodes the skeleton and thickness information of each stroke. Finally, we integrate the feature vectors from all strokes to represent the</a:t>
            </a:r>
            <a:r>
              <a:rPr lang="en-US" altLang="zh-CN" sz="8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whole deformed letter. </a:t>
            </a:r>
          </a:p>
          <a:p>
            <a:r>
              <a:rPr lang="en-US" altLang="zh-CN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relative length, represented by a scalar.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orientation histogram of skeleton points, represented by a 4D vector.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position histogram of skeleton points, represented by an 8D vector.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relative thickness histogram of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skeleton points, represented by a 4D vector.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endParaRPr lang="zh-CN" altLang="zh-CN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173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final legibility score for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each letter is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 relative attribute ranking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404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 us show some results including visual images, comparisons, and user study outcomes. 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46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some results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produced from animal images, skunk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92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compact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calligram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letters must be deformed, often significantly, to fit the shape, but we still want the letters and words to be legible or readable.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463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crocodile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924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924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some results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produced for images from the wild via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 search. </a:t>
            </a:r>
          </a:p>
          <a:p>
            <a:r>
              <a:rPr lang="en-US" altLang="zh-CN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Highheel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924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Dreamliner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174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Disneyland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931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test the robustness of our method, we also evaluated our method with the same input shape, 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words have different length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4334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results for the same word bunny but on various input shapes.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9162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all the results shown so far were produced fully automatically, using the same parameters, we can also adjust certain parameters to arrive at different designs. For example, using a different protrusion correspondence for letter alignment, we can obtain two different </a:t>
            </a:r>
            <a:r>
              <a:rPr lang="en-US" altLang="zh-CN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calligrams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 the legs of flamingo are assigned to  two different letters;  In the right example,  increasing the weight for the orientation consistence of letters will make the letter ‘I’  have  a quite different orientation with other letters.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1125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altLang="zh-CN" dirty="0" smtClean="0"/>
              <a:t>To evaluat</a:t>
            </a:r>
            <a:r>
              <a:rPr lang="en-CA" altLang="zh-CN" baseline="0" dirty="0" smtClean="0"/>
              <a:t>e our fully automatically generated </a:t>
            </a:r>
            <a:r>
              <a:rPr lang="en-CA" altLang="zh-CN" baseline="0" dirty="0" err="1" smtClean="0"/>
              <a:t>calligrams</a:t>
            </a:r>
            <a:r>
              <a:rPr lang="en-CA" altLang="zh-CN" baseline="0" dirty="0" smtClean="0"/>
              <a:t>, we conducted several user studies. </a:t>
            </a:r>
          </a:p>
          <a:p>
            <a:r>
              <a:rPr lang="en-CA" altLang="zh-CN" baseline="0" dirty="0" smtClean="0"/>
              <a:t>In one study, we asked 30 participants to rate word animals generated by our method against those created by the artist Dan </a:t>
            </a:r>
            <a:r>
              <a:rPr lang="en-CA" altLang="zh-CN" baseline="0" dirty="0" err="1" smtClean="0"/>
              <a:t>Flemming</a:t>
            </a:r>
            <a:r>
              <a:rPr lang="en-CA" altLang="zh-CN" baseline="0" dirty="0" smtClean="0"/>
              <a:t>. On all the 9 tested pairs, about 50% of the times, the participants preferred our results or claimed indifference.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147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some comparison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21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for this input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shape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have two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calligrams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Which one do you think is more readable? The left one or the right one?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Yes, From the right one, we can recognize the word sedan more easily. So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see t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legibility of a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calligram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does make a difference.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463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two more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2184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baseline="0" dirty="0" smtClean="0"/>
              <a:t>In another user study, we asked multiple human users, other than professional artists, to manually create compact </a:t>
            </a:r>
            <a:r>
              <a:rPr lang="en-CA" altLang="zh-CN" baseline="0" dirty="0" err="1" smtClean="0"/>
              <a:t>calligrams</a:t>
            </a:r>
            <a:r>
              <a:rPr lang="en-CA" altLang="zh-CN" baseline="0" dirty="0" smtClean="0"/>
              <a:t> and compared their creations to our automatic results. The results are also quite favorable. Over 40% of the cases, our results were preferred over human creations.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8053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baseline="0" dirty="0" smtClean="0"/>
              <a:t>Here are some comparison results.  From the above results, we can see our automatic method is powerful on a wide range of input data.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4829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 we show the</a:t>
            </a:r>
            <a:r>
              <a:rPr lang="en-US" baseline="0" dirty="0" smtClean="0"/>
              <a:t> limitations of our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463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main technical limitation is our assumption that the layout path is a single low-curvature line. For example, given a outline image and word “penguin”, our method automatically generated this penguin </a:t>
            </a:r>
            <a:r>
              <a:rPr lang="en-US" altLang="zh-CN" sz="8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calligram</a:t>
            </a:r>
            <a:r>
              <a:rPr lang="en-US" altLang="zh-CN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altLang="zh-CN" sz="8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penguin </a:t>
            </a:r>
            <a:r>
              <a:rPr lang="en-US" altLang="zh-CN" sz="8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calligram</a:t>
            </a:r>
            <a:r>
              <a:rPr lang="en-US" altLang="zh-CN" sz="8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not be as elegant as the artist’s design. With an aid of user-drawn scribble, our method can achieve better results. The</a:t>
            </a:r>
            <a:r>
              <a:rPr lang="en-US" altLang="zh-CN" sz="8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snail is another example. The left snail</a:t>
            </a:r>
            <a:r>
              <a:rPr lang="en-US" altLang="zh-CN" sz="8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calligram</a:t>
            </a:r>
            <a:r>
              <a:rPr lang="en-US" altLang="zh-CN" sz="8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automatically generated, and the right one is the result generated with aid of user interaction. </a:t>
            </a:r>
            <a:r>
              <a:rPr lang="en-US" altLang="zh-CN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In future, we hope to look into semi-automatic approaches that achieve a good trade-off.</a:t>
            </a:r>
            <a:endParaRPr lang="zh-CN" altLang="zh-CN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8765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important limitation is 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choosing a word-shape combination which can lead to an elegant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calligram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always easy. In the future, it would be ideally for a method to automatically choose a good input shape for a given word, or to allow an input shape to be deformed.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1957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we highlight the main contributions of our method. 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proposed the first fully automatic method for legible, compact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calligram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generation.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developed a legibility measure algorithm, we believe it can be potentially useful for other text layout problems. </a:t>
            </a:r>
          </a:p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8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concludes my talk. Thank you!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08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Nicely designed </a:t>
            </a:r>
            <a:r>
              <a:rPr lang="en-US" altLang="zh-CN" sz="10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calligrams</a:t>
            </a:r>
            <a:r>
              <a:rPr lang="en-US" altLang="zh-CN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really cool. Our work was initially motivated by the beautiful word animals created by the artist Dan Fleming. There are </a:t>
            </a:r>
            <a:r>
              <a:rPr lang="en-US" altLang="zh-CN" sz="10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calligrams</a:t>
            </a:r>
            <a:r>
              <a:rPr lang="en-US" altLang="zh-CN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many languages! For</a:t>
            </a:r>
            <a:r>
              <a:rPr lang="en-US" altLang="zh-CN" sz="1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0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this </a:t>
            </a:r>
            <a:r>
              <a:rPr lang="en-US" altLang="zh-CN" sz="1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Chinese </a:t>
            </a:r>
            <a:r>
              <a:rPr lang="en-US" altLang="zh-CN" sz="10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Callligram</a:t>
            </a:r>
            <a:r>
              <a:rPr lang="en-US" altLang="zh-CN" sz="1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conveys a Chinese words: beautiful girl.  </a:t>
            </a:r>
            <a:r>
              <a:rPr lang="en-US" altLang="zh-CN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Creating elegant </a:t>
            </a:r>
            <a:r>
              <a:rPr lang="en-US" altLang="zh-CN" sz="10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calligram</a:t>
            </a:r>
            <a:r>
              <a:rPr lang="en-US" altLang="zh-CN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usually require a significant level of human creativity and artistry, and the process is very time-consuming. </a:t>
            </a:r>
            <a:endParaRPr lang="zh-CN" altLang="zh-CN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292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it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comes out our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research problem: given a word and a shape, is it possible to automatically generate compact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calligrams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are comparable to the artist creations? This problem contains several major requirements. 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4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the letters must convey the input shape, both along the boundary and inside the interior. To achieve this, the letters must be deformed.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28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importantly, as the letters are deformed, we must ensure legibility at both the levels of letters and words.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Meeting those requirements at the same time mainly involves three challenges.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28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aseline="0" dirty="0" smtClean="0"/>
              <a:t>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challenge is to co-place a set of letters automatically. This challenge requires the system to solve correspondence and layout problems,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rather than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interaction. 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32D2-AC45-4669-B6D3-14C67F8755D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18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9695-8A1A-4682-B433-4DBA331F85BD}" type="datetime1">
              <a:rPr lang="zh-CN" altLang="en-US" smtClean="0"/>
              <a:pPr/>
              <a:t>18/6/18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BA86FE0-5241-4D76-9720-A62397E976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6180-0395-450B-845A-11F1A72F1517}" type="datetime1">
              <a:rPr lang="zh-CN" altLang="en-US" smtClean="0"/>
              <a:pPr/>
              <a:t>18/6/18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E520-569E-4AD6-BF04-4ED187AA80D9}" type="datetime1">
              <a:rPr lang="zh-CN" altLang="en-US" smtClean="0"/>
              <a:pPr/>
              <a:t>18/6/18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9EC-846D-4058-A44F-5DF18FD991B7}" type="datetime1">
              <a:rPr lang="zh-CN" altLang="en-US" smtClean="0"/>
              <a:pPr/>
              <a:t>18/6/18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BA86FE0-5241-4D76-9720-A62397E976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01F4-F807-4465-980A-CD61255CC59E}" type="datetime1">
              <a:rPr lang="zh-CN" altLang="en-US" smtClean="0"/>
              <a:pPr/>
              <a:t>18/6/18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E420-0C05-49FA-9BDE-02525E046196}" type="datetime1">
              <a:rPr lang="zh-CN" altLang="en-US" smtClean="0"/>
              <a:pPr/>
              <a:t>18/6/18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C0C4-5859-4D97-A939-8D3F1EC65981}" type="datetime1">
              <a:rPr lang="zh-CN" altLang="en-US" smtClean="0"/>
              <a:pPr/>
              <a:t>18/6/18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0EA2-01A2-4A06-A609-B6D8CD600EC4}" type="datetime1">
              <a:rPr lang="zh-CN" altLang="en-US" smtClean="0"/>
              <a:pPr/>
              <a:t>18/6/18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0705-04BD-41D9-ADBE-41CAE99E9E49}" type="datetime1">
              <a:rPr lang="zh-CN" altLang="en-US" smtClean="0"/>
              <a:pPr/>
              <a:t>18/6/18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4265-B855-4766-B658-5298D886FE0E}" type="datetime1">
              <a:rPr lang="zh-CN" altLang="en-US" smtClean="0"/>
              <a:pPr/>
              <a:t>18/6/18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0B68-4AE9-47F1-A417-D0C674E4FE6D}" type="datetime1">
              <a:rPr lang="zh-CN" altLang="en-US" smtClean="0"/>
              <a:pPr/>
              <a:t>18/6/18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C2DA-8DA8-4783-BCD9-F266DBDEA97F}" type="datetime1">
              <a:rPr lang="zh-CN" altLang="en-US" smtClean="0"/>
              <a:pPr/>
              <a:t>18/6/18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86FE0-5241-4D76-9720-A62397E976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microsoft.com/office/2007/relationships/hdphoto" Target="../media/hdphoto3.wdp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61.gi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gi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92.png"/><Relationship Id="rId5" Type="http://schemas.openxmlformats.org/officeDocument/2006/relationships/image" Target="../media/image88.png"/><Relationship Id="rId6" Type="http://schemas.openxmlformats.org/officeDocument/2006/relationships/image" Target="../media/image93.png"/><Relationship Id="rId7" Type="http://schemas.openxmlformats.org/officeDocument/2006/relationships/image" Target="../media/image89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4" Type="http://schemas.openxmlformats.org/officeDocument/2006/relationships/image" Target="../media/image97.jpeg"/><Relationship Id="rId5" Type="http://schemas.openxmlformats.org/officeDocument/2006/relationships/image" Target="../media/image98.jpeg"/><Relationship Id="rId6" Type="http://schemas.openxmlformats.org/officeDocument/2006/relationships/image" Target="../media/image99.jpe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jpeg"/><Relationship Id="rId10" Type="http://schemas.openxmlformats.org/officeDocument/2006/relationships/image" Target="../media/image103.jpeg"/><Relationship Id="rId11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Relationship Id="rId11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gif"/><Relationship Id="rId9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microsoft.com/office/2007/relationships/hdphoto" Target="../media/hdphoto1.wdp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microsoft.com/office/2007/relationships/hdphoto" Target="../media/hdphoto2.wdp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0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735546"/>
            <a:ext cx="7772400" cy="1102519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C000"/>
                </a:solidFill>
                <a:latin typeface="Palatino Linotype" pitchFamily="18" charset="0"/>
              </a:rPr>
              <a:t>Legible Compact Calligrams</a:t>
            </a:r>
            <a:endParaRPr lang="zh-CN" altLang="en-US" b="1" dirty="0">
              <a:solidFill>
                <a:srgbClr val="FFC000"/>
              </a:solidFill>
              <a:latin typeface="Palatino Linotype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3528" y="3342996"/>
            <a:ext cx="8424936" cy="1457604"/>
          </a:xfrm>
        </p:spPr>
        <p:txBody>
          <a:bodyPr>
            <a:normAutofit/>
          </a:bodyPr>
          <a:lstStyle/>
          <a:p>
            <a:r>
              <a:rPr lang="en-US" altLang="zh-CN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Changqing</a:t>
            </a:r>
            <a:r>
              <a:rPr lang="en-US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Zou</a:t>
            </a:r>
            <a:r>
              <a:rPr lang="en-US" altLang="zh-CN" sz="1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Junjie</a:t>
            </a:r>
            <a:r>
              <a:rPr lang="en-US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Cao</a:t>
            </a:r>
            <a:r>
              <a:rPr lang="en-US" altLang="zh-CN" sz="1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Warunika</a:t>
            </a:r>
            <a:r>
              <a:rPr lang="en-US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Ranaweera</a:t>
            </a:r>
            <a:r>
              <a:rPr lang="en-US" altLang="zh-CN" sz="1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Ibraheem</a:t>
            </a:r>
            <a:r>
              <a:rPr lang="en-US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Alhashim</a:t>
            </a:r>
            <a:r>
              <a:rPr lang="en-US" altLang="zh-CN" sz="1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zh-CN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Ping Tan</a:t>
            </a:r>
            <a:r>
              <a:rPr lang="en-US" altLang="zh-CN" sz="1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Sheffer</a:t>
            </a:r>
            <a:r>
              <a:rPr lang="en-US" altLang="zh-CN" sz="1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Hao Zhang</a:t>
            </a:r>
            <a:r>
              <a:rPr lang="en-US" altLang="zh-CN" sz="1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8032" y="4153087"/>
            <a:ext cx="18002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Simon Fraser 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</a:t>
            </a:r>
            <a:endParaRPr lang="zh-CN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6264" y="4153087"/>
            <a:ext cx="216024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Hengyang  Normal University </a:t>
            </a:r>
            <a:endParaRPr lang="zh-CN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0256" y="4153087"/>
            <a:ext cx="208248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Dalian University of Technology</a:t>
            </a:r>
            <a:endParaRPr lang="zh-CN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4153087"/>
            <a:ext cx="205172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British Columbia</a:t>
            </a:r>
            <a:endParaRPr lang="zh-CN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67544" y="1653648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V2_corver2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7243" y="1988002"/>
            <a:ext cx="1370351" cy="860840"/>
          </a:xfrm>
          <a:prstGeom prst="rect">
            <a:avLst/>
          </a:prstGeom>
        </p:spPr>
      </p:pic>
      <p:pic>
        <p:nvPicPr>
          <p:cNvPr id="28" name="图片 27" descr="V2_cover3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8454" y="2000532"/>
            <a:ext cx="1311818" cy="931258"/>
          </a:xfrm>
          <a:prstGeom prst="rect">
            <a:avLst/>
          </a:prstGeom>
        </p:spPr>
      </p:pic>
      <p:pic>
        <p:nvPicPr>
          <p:cNvPr id="32" name="图片 31" descr="V2_cover0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6095" y="1984994"/>
            <a:ext cx="127430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188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10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679289" y="229500"/>
            <a:ext cx="1785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Challenges</a:t>
            </a:r>
          </a:p>
        </p:txBody>
      </p:sp>
      <p:pic>
        <p:nvPicPr>
          <p:cNvPr id="11" name="图片 10" descr="b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2951" y="971010"/>
            <a:ext cx="4381762" cy="2654337"/>
          </a:xfrm>
          <a:prstGeom prst="rect">
            <a:avLst/>
          </a:prstGeom>
        </p:spPr>
      </p:pic>
      <p:pic>
        <p:nvPicPr>
          <p:cNvPr id="12" name="图片 11" descr="morphing_bg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970264"/>
            <a:ext cx="4392488" cy="266083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583668" y="4292973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Challenge 2: </a:t>
            </a:r>
            <a:r>
              <a:rPr lang="en-US" altLang="zh-CN" sz="20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Co-deformation</a:t>
            </a:r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of </a:t>
            </a:r>
            <a:r>
              <a:rPr lang="en-US" altLang="zh-CN" sz="20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 set of </a:t>
            </a:r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letters</a:t>
            </a:r>
            <a:r>
              <a:rPr lang="en-US" altLang="zh-CN" sz="2000" b="1" dirty="0" smtClean="0">
                <a:solidFill>
                  <a:schemeClr val="bg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107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11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679289" y="229500"/>
            <a:ext cx="1785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Challenges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1520" y="1491630"/>
            <a:ext cx="4176464" cy="2241540"/>
            <a:chOff x="251520" y="2060848"/>
            <a:chExt cx="4176464" cy="2724691"/>
          </a:xfrm>
        </p:grpSpPr>
        <p:pic>
          <p:nvPicPr>
            <p:cNvPr id="14" name="图片 13" descr="legi_letter2-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60" y="2420888"/>
              <a:ext cx="1338892" cy="1296145"/>
            </a:xfrm>
            <a:prstGeom prst="rect">
              <a:avLst/>
            </a:prstGeom>
          </p:spPr>
        </p:pic>
        <p:pic>
          <p:nvPicPr>
            <p:cNvPr id="16" name="图片 15" descr="legi_P-01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483768" y="2060848"/>
              <a:ext cx="1265233" cy="175360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51520" y="4293096"/>
              <a:ext cx="41764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Legibility </a:t>
              </a:r>
              <a:r>
                <a:rPr lang="en-US" altLang="zh-CN" b="1" dirty="0" smtClean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measure</a:t>
              </a:r>
              <a:r>
                <a:rPr lang="en-US" altLang="zh-CN" b="1" dirty="0" smtClean="0">
                  <a:solidFill>
                    <a:srgbClr val="FFFF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</a:t>
              </a:r>
              <a:r>
                <a:rPr lang="en-US" altLang="zh-CN" dirty="0" smtClean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for deformed letters</a:t>
              </a:r>
              <a:endParaRPr lang="zh-CN" altLang="en-US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55776" y="3707740"/>
              <a:ext cx="9361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0.95</a:t>
              </a:r>
              <a:endParaRPr lang="zh-CN" altLang="en-US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1560" y="3707740"/>
              <a:ext cx="9361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 0.60</a:t>
              </a:r>
              <a:endParaRPr lang="zh-CN" altLang="en-US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99991" y="1599642"/>
            <a:ext cx="4176465" cy="2095631"/>
            <a:chOff x="4385037" y="2132856"/>
            <a:chExt cx="4651459" cy="2576475"/>
          </a:xfrm>
        </p:grpSpPr>
        <p:grpSp>
          <p:nvGrpSpPr>
            <p:cNvPr id="38" name="组合 37"/>
            <p:cNvGrpSpPr/>
            <p:nvPr/>
          </p:nvGrpSpPr>
          <p:grpSpPr>
            <a:xfrm>
              <a:off x="4385037" y="2132856"/>
              <a:ext cx="4435435" cy="2310471"/>
              <a:chOff x="4097005" y="2132856"/>
              <a:chExt cx="4435435" cy="231047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156175" y="3573016"/>
                <a:ext cx="747745" cy="870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altLang="zh-CN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&gt;</a:t>
                </a:r>
              </a:p>
              <a:p>
                <a:pPr>
                  <a:lnSpc>
                    <a:spcPts val="1600"/>
                  </a:lnSpc>
                </a:pPr>
                <a:r>
                  <a:rPr lang="en-US" altLang="zh-CN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&lt;  ?</a:t>
                </a:r>
              </a:p>
              <a:p>
                <a:pPr>
                  <a:lnSpc>
                    <a:spcPts val="1600"/>
                  </a:lnSpc>
                </a:pPr>
                <a:r>
                  <a:rPr lang="en-US" altLang="zh-CN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zh-CN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4097005" y="2132856"/>
                <a:ext cx="4435435" cy="2089394"/>
                <a:chOff x="4024997" y="2132856"/>
                <a:chExt cx="4435435" cy="2089394"/>
              </a:xfrm>
            </p:grpSpPr>
            <p:pic>
              <p:nvPicPr>
                <p:cNvPr id="17" name="图片 16" descr="legi_word1-01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4024997" y="2132856"/>
                  <a:ext cx="1915155" cy="1800200"/>
                </a:xfrm>
                <a:prstGeom prst="rect">
                  <a:avLst/>
                </a:prstGeom>
              </p:spPr>
            </p:pic>
            <p:pic>
              <p:nvPicPr>
                <p:cNvPr id="18" name="图片 17" descr="legi_word2-01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6228184" y="2132856"/>
                  <a:ext cx="2184151" cy="1800200"/>
                </a:xfrm>
                <a:prstGeom prst="rect">
                  <a:avLst/>
                </a:prstGeom>
              </p:spPr>
            </p:pic>
            <p:sp>
              <p:nvSpPr>
                <p:cNvPr id="34" name="TextBox 33"/>
                <p:cNvSpPr txBox="1"/>
                <p:nvPr/>
              </p:nvSpPr>
              <p:spPr>
                <a:xfrm>
                  <a:off x="4499992" y="3729806"/>
                  <a:ext cx="1728192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chemeClr val="bg1"/>
                      </a:solidFill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rPr>
                    <a:t>Calligram1 </a:t>
                  </a:r>
                  <a:endParaRPr lang="zh-CN" altLang="en-US" dirty="0">
                    <a:solidFill>
                      <a:schemeClr val="bg1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732240" y="3729807"/>
                  <a:ext cx="1728192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chemeClr val="bg1"/>
                      </a:solidFill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rPr>
                    <a:t>Calligram2 </a:t>
                  </a:r>
                  <a:endParaRPr lang="zh-CN" altLang="en-US" dirty="0">
                    <a:solidFill>
                      <a:schemeClr val="bg1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</p:grpSp>
        </p:grpSp>
        <p:sp>
          <p:nvSpPr>
            <p:cNvPr id="36" name="TextBox 35"/>
            <p:cNvSpPr txBox="1"/>
            <p:nvPr/>
          </p:nvSpPr>
          <p:spPr>
            <a:xfrm>
              <a:off x="4644008" y="4293095"/>
              <a:ext cx="4392488" cy="416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Legibility measure for deformed word(s)</a:t>
              </a:r>
              <a:endParaRPr lang="zh-CN" altLang="en-US" sz="16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421650" y="4275936"/>
            <a:ext cx="6300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Challenge 3: </a:t>
            </a:r>
            <a:r>
              <a:rPr lang="en-US" altLang="zh-CN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Legibility measure </a:t>
            </a: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is</a:t>
            </a:r>
            <a:r>
              <a:rPr lang="en-US" altLang="zh-CN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lang="en-US" altLang="zh-CN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new</a:t>
            </a: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problem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107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V2_Pbed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275606"/>
            <a:ext cx="5043221" cy="2569078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528000" y="229500"/>
            <a:ext cx="1808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</a:rPr>
              <a:t>Key </a:t>
            </a:r>
            <a:r>
              <a:rPr lang="en-US" altLang="zh-CN" sz="2800" b="1" dirty="0" smtClean="0">
                <a:solidFill>
                  <a:srgbClr val="FFC000"/>
                </a:solidFill>
              </a:rPr>
              <a:t>Insight</a:t>
            </a:r>
            <a:endParaRPr lang="en-US" altLang="zh-CN" sz="28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3639893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Protrusion feature for letter CO-placement   </a:t>
            </a:r>
            <a:endParaRPr lang="zh-CN" altLang="en-US" sz="2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11" name="图片 10" descr="V2_P3_lb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576521"/>
            <a:ext cx="1512168" cy="1373271"/>
          </a:xfrm>
          <a:prstGeom prst="rect">
            <a:avLst/>
          </a:prstGeom>
        </p:spPr>
      </p:pic>
      <p:pic>
        <p:nvPicPr>
          <p:cNvPr id="14" name="图片 13" descr="V2_P3_ld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464571"/>
            <a:ext cx="1635441" cy="148522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763688" y="1851670"/>
            <a:ext cx="5663264" cy="18002"/>
            <a:chOff x="1763688" y="2834934"/>
            <a:chExt cx="5663264" cy="18002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1763688" y="2852936"/>
              <a:ext cx="1368152" cy="0"/>
            </a:xfrm>
            <a:prstGeom prst="straightConnector1">
              <a:avLst/>
            </a:prstGeom>
            <a:ln w="63500">
              <a:solidFill>
                <a:schemeClr val="bg1">
                  <a:lumMod val="95000"/>
                </a:schemeClr>
              </a:solidFill>
              <a:headEnd type="stealth"/>
              <a:tailEnd type="stealth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6058800" y="2834934"/>
              <a:ext cx="1368152" cy="0"/>
            </a:xfrm>
            <a:prstGeom prst="straightConnector1">
              <a:avLst/>
            </a:prstGeom>
            <a:ln w="63500">
              <a:solidFill>
                <a:schemeClr val="bg1">
                  <a:lumMod val="95000"/>
                </a:schemeClr>
              </a:solidFill>
              <a:headEnd type="stealth"/>
              <a:tailEnd type="stealth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98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27_1-01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331640" y="803599"/>
            <a:ext cx="6480720" cy="3172307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79712" y="3945853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 reliable legibility measure  </a:t>
            </a:r>
            <a:endParaRPr lang="zh-CN" altLang="en-US" sz="2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28000" y="229500"/>
            <a:ext cx="2296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</a:rPr>
              <a:t>Key </a:t>
            </a:r>
            <a:r>
              <a:rPr lang="en-US" altLang="zh-CN" sz="2800" b="1" dirty="0" smtClean="0">
                <a:solidFill>
                  <a:srgbClr val="FFC000"/>
                </a:solidFill>
              </a:rPr>
              <a:t>technique</a:t>
            </a:r>
            <a:endParaRPr lang="en-US" altLang="zh-CN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2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528000" y="229500"/>
            <a:ext cx="1375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Outline 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6" y="897564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Pipeline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Methodology detail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Results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Limitation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V2_P3_pipeline1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653648"/>
            <a:ext cx="1917196" cy="1847092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528001" y="229500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Our solution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8" y="3945853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Coarse-to-fine strategy based pipeline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79712" y="1167593"/>
            <a:ext cx="2448272" cy="670865"/>
            <a:chOff x="5580112" y="1844824"/>
            <a:chExt cx="2448272" cy="894487"/>
          </a:xfrm>
        </p:grpSpPr>
        <p:sp>
          <p:nvSpPr>
            <p:cNvPr id="21" name="TextBox 20"/>
            <p:cNvSpPr txBox="1"/>
            <p:nvPr/>
          </p:nvSpPr>
          <p:spPr>
            <a:xfrm>
              <a:off x="5665545" y="2041684"/>
              <a:ext cx="229083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</a:rPr>
                <a:t>Alignment</a:t>
              </a:r>
              <a:endParaRPr lang="zh-CN" altLang="en-US" sz="28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5580112" y="2132856"/>
              <a:ext cx="244827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580112" y="1844824"/>
              <a:ext cx="0" cy="64807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028384" y="1844824"/>
              <a:ext cx="0" cy="64807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 descr="V2_Pi_b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564306"/>
            <a:ext cx="1584176" cy="2033558"/>
          </a:xfrm>
          <a:prstGeom prst="rect">
            <a:avLst/>
          </a:prstGeom>
        </p:spPr>
      </p:pic>
      <p:grpSp>
        <p:nvGrpSpPr>
          <p:cNvPr id="8" name="组合 17"/>
          <p:cNvGrpSpPr/>
          <p:nvPr/>
        </p:nvGrpSpPr>
        <p:grpSpPr>
          <a:xfrm>
            <a:off x="4644008" y="1167593"/>
            <a:ext cx="2448272" cy="670865"/>
            <a:chOff x="5580112" y="1844824"/>
            <a:chExt cx="2448272" cy="894487"/>
          </a:xfrm>
        </p:grpSpPr>
        <p:sp>
          <p:nvSpPr>
            <p:cNvPr id="20" name="TextBox 19"/>
            <p:cNvSpPr txBox="1"/>
            <p:nvPr/>
          </p:nvSpPr>
          <p:spPr>
            <a:xfrm>
              <a:off x="5737553" y="2041684"/>
              <a:ext cx="229083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</a:rPr>
                <a:t>Deformation</a:t>
              </a:r>
              <a:endParaRPr lang="zh-CN" altLang="en-US" sz="28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>
            <a:xfrm>
              <a:off x="5580112" y="2132856"/>
              <a:ext cx="244827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580112" y="1844824"/>
              <a:ext cx="0" cy="64807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028384" y="1844824"/>
              <a:ext cx="0" cy="64807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28" descr="V2_P3_bunny-0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EFF41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18068" y="3273828"/>
            <a:ext cx="2273813" cy="658370"/>
          </a:xfrm>
          <a:prstGeom prst="rect">
            <a:avLst/>
          </a:prstGeom>
        </p:spPr>
      </p:pic>
      <p:pic>
        <p:nvPicPr>
          <p:cNvPr id="30" name="图片 29" descr="V2_P3_Pipe2-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7" y="1666492"/>
            <a:ext cx="1459995" cy="1810516"/>
          </a:xfrm>
          <a:prstGeom prst="rect">
            <a:avLst/>
          </a:prstGeom>
        </p:spPr>
      </p:pic>
      <p:pic>
        <p:nvPicPr>
          <p:cNvPr id="31" name="图片 30" descr="V2_P3_pipeline3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9396" y="1635646"/>
            <a:ext cx="1868428" cy="1933960"/>
          </a:xfrm>
          <a:prstGeom prst="rect">
            <a:avLst/>
          </a:prstGeom>
        </p:spPr>
      </p:pic>
      <p:pic>
        <p:nvPicPr>
          <p:cNvPr id="32" name="图片 31" descr="V2_P3bu-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5600" y="3319200"/>
            <a:ext cx="597600" cy="310472"/>
          </a:xfrm>
          <a:prstGeom prst="rect">
            <a:avLst/>
          </a:prstGeom>
        </p:spPr>
      </p:pic>
      <p:pic>
        <p:nvPicPr>
          <p:cNvPr id="33" name="图片 32" descr="V2_Pipe4-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31201" y="3556800"/>
            <a:ext cx="557785" cy="267463"/>
          </a:xfrm>
          <a:prstGeom prst="rect">
            <a:avLst/>
          </a:prstGeom>
        </p:spPr>
      </p:pic>
      <p:pic>
        <p:nvPicPr>
          <p:cNvPr id="34" name="图片 33" descr="V2_Pipe5-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62000" y="3549600"/>
            <a:ext cx="396000" cy="306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99642"/>
            <a:ext cx="1349132" cy="1915672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1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528000" y="229500"/>
            <a:ext cx="1375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Outline 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6" y="897564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Methodology detail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Letter alignment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Letter deformation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Legibility learning    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Results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Limitation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Conclusion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771800" y="229500"/>
            <a:ext cx="3525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Initial letter alignment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95936" y="149163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kangaroo</a:t>
            </a:r>
            <a:endParaRPr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24" y="660400"/>
            <a:ext cx="5550408" cy="381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24" y="684000"/>
            <a:ext cx="555040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771801" y="229500"/>
            <a:ext cx="3525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Initial letter alignment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95936" y="149163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kangaroo</a:t>
            </a:r>
            <a:endParaRPr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60400"/>
            <a:ext cx="5550408" cy="381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24" y="660400"/>
            <a:ext cx="555040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3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9512" y="3435846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ts val="2200"/>
              </a:lnSpc>
              <a:buFont typeface="Wingdings" pitchFamily="2" charset="2"/>
              <a:buChar char="p"/>
            </a:pPr>
            <a:r>
              <a:rPr lang="en-US" altLang="zh-CN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Type and orientation compatibility</a:t>
            </a:r>
          </a:p>
          <a:p>
            <a:pPr marL="342900" indent="-342900">
              <a:lnSpc>
                <a:spcPts val="2200"/>
              </a:lnSpc>
              <a:buFont typeface="Wingdings" pitchFamily="2" charset="2"/>
              <a:buChar char="p"/>
            </a:pPr>
            <a:r>
              <a:rPr lang="en-US" altLang="zh-CN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Location compatibility</a:t>
            </a:r>
          </a:p>
          <a:p>
            <a:pPr marL="342900" indent="-342900">
              <a:lnSpc>
                <a:spcPts val="2200"/>
              </a:lnSpc>
              <a:buFont typeface="Wingdings" pitchFamily="2" charset="2"/>
              <a:buChar char="p"/>
            </a:pPr>
            <a:r>
              <a:rPr lang="en-US" altLang="zh-CN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Non- inverse letter sequence     </a:t>
            </a:r>
          </a:p>
        </p:txBody>
      </p:sp>
      <p:sp>
        <p:nvSpPr>
          <p:cNvPr id="11" name="矩形 18"/>
          <p:cNvSpPr/>
          <p:nvPr/>
        </p:nvSpPr>
        <p:spPr>
          <a:xfrm>
            <a:off x="2771800" y="229500"/>
            <a:ext cx="3525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Initial letter alignment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95936" y="149163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kangaroo</a:t>
            </a:r>
            <a:endParaRPr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24" y="660400"/>
            <a:ext cx="5550408" cy="381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24" y="660400"/>
            <a:ext cx="555040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588224" y="271576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flamingo</a:t>
            </a:r>
            <a:endParaRPr lang="zh-CN" altLang="en-US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8" name="图片 7" descr="Fig_v2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843559"/>
            <a:ext cx="3168352" cy="3870161"/>
          </a:xfrm>
          <a:prstGeom prst="rect">
            <a:avLst/>
          </a:prstGeom>
        </p:spPr>
      </p:pic>
      <p:pic>
        <p:nvPicPr>
          <p:cNvPr id="11" name="图片 10" descr="V2_P2_v2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4804" y="3057805"/>
            <a:ext cx="1444538" cy="159313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730891" y="229500"/>
            <a:ext cx="4115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/>
              <a:t>Legible</a:t>
            </a:r>
            <a:r>
              <a:rPr lang="en-US" altLang="zh-CN" sz="2800" b="1" dirty="0" smtClean="0">
                <a:solidFill>
                  <a:srgbClr val="FFC000"/>
                </a:solidFill>
              </a:rPr>
              <a:t> Compact </a:t>
            </a:r>
            <a:r>
              <a:rPr lang="en-US" altLang="zh-CN" sz="2800" b="1" dirty="0" err="1" smtClean="0">
                <a:solidFill>
                  <a:srgbClr val="FFC000"/>
                </a:solidFill>
              </a:rPr>
              <a:t>Calligram</a:t>
            </a:r>
            <a:endParaRPr lang="en-US" altLang="zh-CN" sz="2800" b="1" dirty="0" smtClean="0">
              <a:solidFill>
                <a:srgbClr val="FFC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P24_1-0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840" y="1563638"/>
            <a:ext cx="1688145" cy="1623995"/>
          </a:xfrm>
          <a:prstGeom prst="rect">
            <a:avLst/>
          </a:prstGeom>
        </p:spPr>
      </p:pic>
      <p:pic>
        <p:nvPicPr>
          <p:cNvPr id="39" name="图片 38" descr="P20_kankaroo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1189363"/>
            <a:ext cx="3816424" cy="253451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682008" y="229500"/>
            <a:ext cx="2913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C000"/>
                </a:solidFill>
              </a:rPr>
              <a:t>Refined alignment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20</a:t>
            </a:fld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251520" y="1189363"/>
            <a:ext cx="3529475" cy="2534515"/>
            <a:chOff x="-468560" y="1189363"/>
            <a:chExt cx="3816424" cy="2534515"/>
          </a:xfrm>
        </p:grpSpPr>
        <p:pic>
          <p:nvPicPr>
            <p:cNvPr id="14" name="图片 13" descr="P24_1-01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3528" y="1563638"/>
              <a:ext cx="1688145" cy="1623995"/>
            </a:xfrm>
            <a:prstGeom prst="rect">
              <a:avLst/>
            </a:prstGeom>
          </p:spPr>
        </p:pic>
        <p:pic>
          <p:nvPicPr>
            <p:cNvPr id="29" name="图片 28" descr="P20_kankaroo-0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468560" y="1189363"/>
              <a:ext cx="3816424" cy="2534515"/>
            </a:xfrm>
            <a:prstGeom prst="rect">
              <a:avLst/>
            </a:prstGeom>
          </p:spPr>
        </p:pic>
      </p:grpSp>
      <p:sp>
        <p:nvSpPr>
          <p:cNvPr id="12" name="右箭头 11"/>
          <p:cNvSpPr/>
          <p:nvPr/>
        </p:nvSpPr>
        <p:spPr>
          <a:xfrm>
            <a:off x="3020309" y="2211710"/>
            <a:ext cx="399563" cy="32403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6" name="图片 15" descr="P20_2-01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9253" y="1995686"/>
            <a:ext cx="1870859" cy="1411147"/>
          </a:xfrm>
          <a:prstGeom prst="rect">
            <a:avLst/>
          </a:prstGeom>
        </p:spPr>
      </p:pic>
      <p:pic>
        <p:nvPicPr>
          <p:cNvPr id="17" name="图片 16" descr="P20_3-01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44058" y="1491630"/>
            <a:ext cx="2683186" cy="1836204"/>
          </a:xfrm>
          <a:prstGeom prst="rect">
            <a:avLst/>
          </a:prstGeom>
        </p:spPr>
      </p:pic>
      <p:sp>
        <p:nvSpPr>
          <p:cNvPr id="32" name="右箭头 31"/>
          <p:cNvSpPr/>
          <p:nvPr/>
        </p:nvSpPr>
        <p:spPr>
          <a:xfrm>
            <a:off x="5436096" y="2103698"/>
            <a:ext cx="399563" cy="32403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5" name="图片 34" descr="P20_kankaroo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0957" y="1203598"/>
            <a:ext cx="3529475" cy="25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400074" y="248330"/>
            <a:ext cx="6339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Objective function for refining alignment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1840" y="2643758"/>
            <a:ext cx="2880320" cy="461665"/>
          </a:xfrm>
          <a:prstGeom prst="rect">
            <a:avLst/>
          </a:prstGeom>
          <a:noFill/>
          <a:ln w="28575">
            <a:solidFill>
              <a:srgbClr val="FFFA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Word legibility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6553200" y="4479231"/>
            <a:ext cx="2133600" cy="273844"/>
          </a:xfrm>
        </p:spPr>
        <p:txBody>
          <a:bodyPr/>
          <a:lstStyle/>
          <a:p>
            <a:fld id="{ABA86FE0-5241-4D76-9720-A62397E97695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21" name="图片 20" descr="P23_1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9" y="843558"/>
            <a:ext cx="5300303" cy="9459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977" y="1823915"/>
            <a:ext cx="2266325" cy="46166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Letter legibility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0429" y="1823915"/>
            <a:ext cx="2880320" cy="461665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Shape conformation</a:t>
            </a:r>
          </a:p>
        </p:txBody>
      </p:sp>
      <p:sp>
        <p:nvSpPr>
          <p:cNvPr id="13" name="矩形 12"/>
          <p:cNvSpPr/>
          <p:nvPr/>
        </p:nvSpPr>
        <p:spPr>
          <a:xfrm>
            <a:off x="9684568" y="2998749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dirty="0" smtClean="0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Letter legibility</a:t>
            </a:r>
            <a:r>
              <a:rPr lang="en-US" altLang="zh-CN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how legible a letter with aspect ratio changed is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dirty="0" smtClean="0">
                <a:solidFill>
                  <a:srgbClr val="00B0F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Shape conformation</a:t>
            </a:r>
            <a:r>
              <a:rPr lang="en-US" altLang="zh-CN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how closely the outer hull and interior coverage of the letters fit the input shape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Inter-letter legibility</a:t>
            </a:r>
            <a:r>
              <a:rPr lang="en-US" altLang="zh-CN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how similar the statues of all the letters are </a:t>
            </a:r>
            <a:endParaRPr lang="zh-CN" alt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1116632" y="2067694"/>
            <a:ext cx="111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simplify</a:t>
            </a:r>
            <a:endParaRPr kumimoji="1"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547664" y="3291830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smtClean="0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Letter legibility</a:t>
            </a:r>
            <a:r>
              <a:rPr lang="en-US" altLang="zh-CN" sz="16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how legible a letter with aspect ratio changed is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smtClean="0">
                <a:solidFill>
                  <a:srgbClr val="00B0F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Shape conformation</a:t>
            </a:r>
            <a:r>
              <a:rPr lang="en-US" altLang="zh-CN" sz="16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how closely the outer hull and interior coverage of the letters fit the input shape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Word legibility</a:t>
            </a:r>
            <a:r>
              <a:rPr lang="en-US" altLang="zh-CN" sz="16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how similar the statues of all the letters are </a:t>
            </a:r>
            <a:endParaRPr lang="zh-CN" altLang="en-US" sz="16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79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884151" y="249492"/>
            <a:ext cx="1375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Outline 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6" y="897564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Pipeline 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Methodology detail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Letter alignment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Letter deformation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Legibility learning    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Results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Limitation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195736" y="248330"/>
            <a:ext cx="4615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Legibility-driven deformation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3813888"/>
            <a:ext cx="74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Letter deformation based on the movements of control points</a:t>
            </a:r>
            <a:endParaRPr lang="zh-CN" altLang="en-US" sz="20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26" y="1050282"/>
            <a:ext cx="2755870" cy="2664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988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884151" y="229500"/>
            <a:ext cx="1375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Outline 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6" y="897564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Methodology detail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Letter alignment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Letter deformation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Legibility learning [Liang et. al 2014]   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Results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Limitation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Conclusion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57" y="2949832"/>
            <a:ext cx="4925995" cy="1307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77" y="1389625"/>
            <a:ext cx="4822354" cy="127569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7545" y="951570"/>
            <a:ext cx="853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Training Data: </a:t>
            </a:r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30,000+</a:t>
            </a:r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deformed shapes for 26 lowercase Latin letters</a:t>
            </a:r>
            <a:endParaRPr lang="en-US" altLang="zh-CN" sz="2000" b="1" dirty="0" smtClean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41379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Wrapping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257175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Thickening  user-drawn skeletons </a:t>
            </a:r>
            <a:endParaRPr lang="zh-CN" altLang="en-US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177037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80%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32738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20%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3" name="组合 14"/>
          <p:cNvGrpSpPr/>
          <p:nvPr/>
        </p:nvGrpSpPr>
        <p:grpSpPr>
          <a:xfrm>
            <a:off x="7164288" y="2027473"/>
            <a:ext cx="2376264" cy="1408373"/>
            <a:chOff x="6084168" y="2636912"/>
            <a:chExt cx="2376264" cy="1368152"/>
          </a:xfrm>
        </p:grpSpPr>
        <p:sp>
          <p:nvSpPr>
            <p:cNvPr id="16" name="右大括号 15"/>
            <p:cNvSpPr/>
            <p:nvPr/>
          </p:nvSpPr>
          <p:spPr>
            <a:xfrm>
              <a:off x="6084168" y="2636912"/>
              <a:ext cx="504056" cy="1368152"/>
            </a:xfrm>
            <a:prstGeom prst="rightBrace">
              <a:avLst>
                <a:gd name="adj1" fmla="val 8333"/>
                <a:gd name="adj2" fmla="val 49132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00192" y="2976663"/>
              <a:ext cx="2160240" cy="328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1500+  samples</a:t>
              </a:r>
              <a:endParaRPr lang="zh-CN" altLang="en-US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25</a:t>
            </a:fld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360065"/>
            <a:ext cx="1024217" cy="1211685"/>
          </a:xfrm>
          <a:prstGeom prst="rect">
            <a:avLst/>
          </a:prstGeom>
        </p:spPr>
      </p:pic>
      <p:sp>
        <p:nvSpPr>
          <p:cNvPr id="4" name="虚尾箭头 3"/>
          <p:cNvSpPr/>
          <p:nvPr/>
        </p:nvSpPr>
        <p:spPr>
          <a:xfrm>
            <a:off x="1865916" y="1837431"/>
            <a:ext cx="416938" cy="356278"/>
          </a:xfrm>
          <a:prstGeom prst="stripedRightArrow">
            <a:avLst/>
          </a:prstGeom>
          <a:solidFill>
            <a:srgbClr val="FF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980279"/>
            <a:ext cx="999831" cy="1307705"/>
          </a:xfrm>
          <a:prstGeom prst="rect">
            <a:avLst/>
          </a:prstGeom>
        </p:spPr>
      </p:pic>
      <p:sp>
        <p:nvSpPr>
          <p:cNvPr id="24" name="虚尾箭头 23"/>
          <p:cNvSpPr/>
          <p:nvPr/>
        </p:nvSpPr>
        <p:spPr>
          <a:xfrm>
            <a:off x="1835696" y="3425546"/>
            <a:ext cx="416938" cy="356278"/>
          </a:xfrm>
          <a:prstGeom prst="stripedRightArrow">
            <a:avLst/>
          </a:prstGeom>
          <a:solidFill>
            <a:srgbClr val="FF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772001" y="229500"/>
            <a:ext cx="4909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Steps of legibility score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15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270284" y="2592288"/>
            <a:ext cx="2645532" cy="1491630"/>
            <a:chOff x="270284" y="2592288"/>
            <a:chExt cx="2645532" cy="1491630"/>
          </a:xfrm>
        </p:grpSpPr>
        <p:pic>
          <p:nvPicPr>
            <p:cNvPr id="25" name="图片 24" descr="P32-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84" y="2592288"/>
              <a:ext cx="2645532" cy="1491630"/>
            </a:xfrm>
            <a:prstGeom prst="rect">
              <a:avLst/>
            </a:prstGeom>
          </p:spPr>
        </p:pic>
        <p:sp>
          <p:nvSpPr>
            <p:cNvPr id="14" name="弧形 8"/>
            <p:cNvSpPr/>
            <p:nvPr/>
          </p:nvSpPr>
          <p:spPr>
            <a:xfrm rot="11316604">
              <a:off x="806796" y="3088484"/>
              <a:ext cx="185271" cy="45719"/>
            </a:xfrm>
            <a:prstGeom prst="arc">
              <a:avLst>
                <a:gd name="adj1" fmla="val 16200000"/>
                <a:gd name="adj2" fmla="val 20922381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9757" y="3086839"/>
              <a:ext cx="589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endParaRPr lang="zh-CN" altLang="en-US" sz="1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292" y="3096344"/>
              <a:ext cx="3295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zh-CN" altLang="en-US" sz="1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直接连接符 2"/>
            <p:cNvCxnSpPr>
              <a:stCxn id="29" idx="0"/>
            </p:cNvCxnSpPr>
            <p:nvPr/>
          </p:nvCxnSpPr>
          <p:spPr>
            <a:xfrm flipV="1">
              <a:off x="588701" y="3003798"/>
              <a:ext cx="310891" cy="34420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987824" y="229500"/>
            <a:ext cx="277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Legibility feature </a:t>
            </a:r>
          </a:p>
        </p:txBody>
      </p:sp>
      <p:sp>
        <p:nvSpPr>
          <p:cNvPr id="8" name="矩形 7"/>
          <p:cNvSpPr/>
          <p:nvPr/>
        </p:nvSpPr>
        <p:spPr>
          <a:xfrm>
            <a:off x="360040" y="915566"/>
            <a:ext cx="8604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Step1: Separate  each  letter into  its strokes 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Step2: </a:t>
            </a:r>
            <a:r>
              <a:rPr lang="en-US" altLang="zh-CN" sz="20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Represent </a:t>
            </a:r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each stroke by its </a:t>
            </a:r>
            <a:r>
              <a:rPr lang="en-US" altLang="zh-CN" sz="20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skeleton  </a:t>
            </a:r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and </a:t>
            </a:r>
            <a:r>
              <a:rPr lang="en-US" altLang="zh-CN" sz="20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thickness </a:t>
            </a:r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profile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Step3: Concatenate the features from all strokes</a:t>
            </a:r>
            <a:endParaRPr lang="zh-CN" altLang="en-US" sz="2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16" name="图片 12" descr="P33_1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499743"/>
            <a:ext cx="3173888" cy="17281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10635" y="3075806"/>
            <a:ext cx="297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zh-CN" altLang="en-US" sz="1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图片 35" descr="P32-3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643758"/>
            <a:ext cx="2513421" cy="137573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67544" y="4249420"/>
            <a:ext cx="28151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Directions of skeleton points </a:t>
            </a:r>
            <a:endParaRPr lang="zh-CN" altLang="en-US" sz="16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449859" y="4249420"/>
            <a:ext cx="2778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Locations of skeleton points </a:t>
            </a:r>
            <a:endParaRPr lang="zh-CN" altLang="en-US" sz="16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33783" y="4249420"/>
            <a:ext cx="2114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Thickness of strokes </a:t>
            </a:r>
            <a:endParaRPr lang="zh-CN" altLang="en-US" sz="16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65841" y="3348000"/>
            <a:ext cx="45719" cy="45719"/>
          </a:xfrm>
          <a:prstGeom prst="ellipse">
            <a:avLst/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563888" y="3291830"/>
            <a:ext cx="45719" cy="45719"/>
          </a:xfrm>
          <a:prstGeom prst="ellipse">
            <a:avLst/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5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833940" y="229500"/>
            <a:ext cx="420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C000"/>
                </a:solidFill>
              </a:rPr>
              <a:t>Legibility measure learning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59632" y="4245937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Relative attribute ranking, [LIANG et al. 2014]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19479"/>
            <a:ext cx="7200800" cy="6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61731"/>
            <a:ext cx="7200800" cy="6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4444" y="3315013"/>
            <a:ext cx="7200800" cy="6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043608" y="84355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Most open</a:t>
            </a:r>
            <a:endParaRPr lang="zh-CN" alt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2280" y="8505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Least open</a:t>
            </a:r>
            <a:endParaRPr lang="zh-CN" alt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627784" y="2067694"/>
            <a:ext cx="4464496" cy="0"/>
          </a:xfrm>
          <a:prstGeom prst="line">
            <a:avLst/>
          </a:prstGeom>
          <a:ln w="31750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43608" y="185167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Most smiling</a:t>
            </a:r>
            <a:endParaRPr lang="zh-CN" alt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2280" y="185167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Least open</a:t>
            </a:r>
            <a:endParaRPr lang="zh-CN" alt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339752" y="1012546"/>
            <a:ext cx="4752000" cy="0"/>
          </a:xfrm>
          <a:prstGeom prst="line">
            <a:avLst/>
          </a:prstGeom>
          <a:ln w="31750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28" idx="3"/>
          </p:cNvCxnSpPr>
          <p:nvPr/>
        </p:nvCxnSpPr>
        <p:spPr>
          <a:xfrm flipV="1">
            <a:off x="2483768" y="3111809"/>
            <a:ext cx="4536504" cy="4647"/>
          </a:xfrm>
          <a:prstGeom prst="line">
            <a:avLst/>
          </a:prstGeom>
          <a:ln w="31750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43608" y="293179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Most formal</a:t>
            </a:r>
            <a:endParaRPr lang="zh-CN" alt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92280" y="293179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Least formal</a:t>
            </a:r>
            <a:endParaRPr lang="zh-CN" alt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44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884151" y="229500"/>
            <a:ext cx="1375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Outline 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6" y="897564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Pipeline 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Methodology detail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Results 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Limitation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Conclusion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50119" y="195486"/>
            <a:ext cx="2450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Results: animal</a:t>
            </a:r>
            <a:endParaRPr lang="zh-CN" altLang="en-US" sz="2800" b="1" dirty="0" smtClean="0">
              <a:solidFill>
                <a:srgbClr val="FFC000"/>
              </a:solidFill>
            </a:endParaRPr>
          </a:p>
        </p:txBody>
      </p:sp>
      <p:sp>
        <p:nvSpPr>
          <p:cNvPr id="2" name="矩形 1">
            <a:hlinkClick r:id="" action="ppaction://noaction"/>
          </p:cNvPr>
          <p:cNvSpPr/>
          <p:nvPr/>
        </p:nvSpPr>
        <p:spPr>
          <a:xfrm>
            <a:off x="619944" y="2139702"/>
            <a:ext cx="56768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467544" y="734400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76056" y="336383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skunk</a:t>
            </a:r>
            <a:endParaRPr lang="zh-CN" altLang="en-US" sz="2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9" name="图片 8" descr="V2_P3skunker3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39502"/>
            <a:ext cx="4361045" cy="2889929"/>
          </a:xfrm>
          <a:prstGeom prst="rect">
            <a:avLst/>
          </a:prstGeom>
        </p:spPr>
      </p:pic>
      <p:pic>
        <p:nvPicPr>
          <p:cNvPr id="11" name="图片 10" descr="V2_skunk-0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91880" y="2908363"/>
            <a:ext cx="1800200" cy="11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59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619672" y="1050871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Legible: readable  </a:t>
            </a:r>
            <a:endParaRPr lang="zh-CN" altLang="en-US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2730891" y="229500"/>
            <a:ext cx="4115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FF00"/>
                </a:solidFill>
              </a:rPr>
              <a:t>Legible</a:t>
            </a:r>
            <a:r>
              <a:rPr lang="en-US" altLang="zh-CN" sz="2800" b="1" dirty="0" smtClean="0">
                <a:solidFill>
                  <a:srgbClr val="FFC000"/>
                </a:solidFill>
              </a:rPr>
              <a:t> Compact </a:t>
            </a:r>
            <a:r>
              <a:rPr lang="en-US" altLang="zh-CN" sz="2800" b="1" dirty="0" err="1" smtClean="0">
                <a:solidFill>
                  <a:srgbClr val="FFC000"/>
                </a:solidFill>
              </a:rPr>
              <a:t>Calligram</a:t>
            </a:r>
            <a:endParaRPr lang="en-US" altLang="zh-CN" sz="2800" b="1" dirty="0" smtClean="0">
              <a:solidFill>
                <a:srgbClr val="FFC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1476672" y="2715766"/>
            <a:ext cx="1476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Change to Snail or another example</a:t>
            </a:r>
            <a:endParaRPr kumimoji="1" lang="zh-CN" altLang="en-US" dirty="0"/>
          </a:p>
        </p:txBody>
      </p:sp>
      <p:pic>
        <p:nvPicPr>
          <p:cNvPr id="8" name="图片 7" descr="b_s6_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596492"/>
            <a:ext cx="4362450" cy="3209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50119" y="195486"/>
            <a:ext cx="2450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Results: animal</a:t>
            </a:r>
            <a:endParaRPr lang="zh-CN" altLang="en-US" sz="2800" b="1" dirty="0" smtClean="0">
              <a:solidFill>
                <a:srgbClr val="FFC000"/>
              </a:solidFill>
            </a:endParaRPr>
          </a:p>
        </p:txBody>
      </p:sp>
      <p:sp>
        <p:nvSpPr>
          <p:cNvPr id="2" name="矩形 1">
            <a:hlinkClick r:id="" action="ppaction://noaction"/>
          </p:cNvPr>
          <p:cNvSpPr/>
          <p:nvPr/>
        </p:nvSpPr>
        <p:spPr>
          <a:xfrm>
            <a:off x="619944" y="2139702"/>
            <a:ext cx="56768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467544" y="734400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76056" y="336383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crocodile</a:t>
            </a:r>
            <a:endParaRPr lang="zh-CN" altLang="en-US" sz="2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3" name="图片 12" descr="V2_P3_crocdile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11510"/>
            <a:ext cx="4541506" cy="2415579"/>
          </a:xfrm>
          <a:prstGeom prst="rect">
            <a:avLst/>
          </a:prstGeom>
        </p:spPr>
      </p:pic>
      <p:pic>
        <p:nvPicPr>
          <p:cNvPr id="14" name="图片 13" descr="crodile2-0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31840" y="2283718"/>
            <a:ext cx="2481823" cy="11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59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50119" y="195486"/>
            <a:ext cx="2450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Results: animal</a:t>
            </a:r>
            <a:endParaRPr lang="zh-CN" altLang="en-US" sz="2800" b="1" dirty="0" smtClean="0">
              <a:solidFill>
                <a:srgbClr val="FFC000"/>
              </a:solidFill>
            </a:endParaRPr>
          </a:p>
        </p:txBody>
      </p:sp>
      <p:sp>
        <p:nvSpPr>
          <p:cNvPr id="2" name="矩形 1">
            <a:hlinkClick r:id="" action="ppaction://noaction"/>
          </p:cNvPr>
          <p:cNvSpPr/>
          <p:nvPr/>
        </p:nvSpPr>
        <p:spPr>
          <a:xfrm>
            <a:off x="619944" y="2139702"/>
            <a:ext cx="56768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467544" y="734400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V2_whale2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9481">
            <a:off x="2195736" y="627534"/>
            <a:ext cx="5220579" cy="3240360"/>
          </a:xfrm>
          <a:prstGeom prst="rect">
            <a:avLst/>
          </a:prstGeom>
        </p:spPr>
      </p:pic>
      <p:pic>
        <p:nvPicPr>
          <p:cNvPr id="11" name="图片 10" descr="V2_P3_whaleori-0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6894">
            <a:off x="3275856" y="2859782"/>
            <a:ext cx="2763425" cy="17152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6056" y="336383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whale</a:t>
            </a:r>
            <a:endParaRPr lang="zh-CN" altLang="en-US" sz="2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1059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V2_highheel1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67494"/>
            <a:ext cx="6400813" cy="3505207"/>
          </a:xfrm>
          <a:prstGeom prst="rect">
            <a:avLst/>
          </a:prstGeom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50119" y="195486"/>
            <a:ext cx="3200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Results: wild images</a:t>
            </a:r>
            <a:endParaRPr lang="zh-CN" altLang="en-US" sz="2800" b="1" dirty="0" smtClean="0">
              <a:solidFill>
                <a:srgbClr val="FFC000"/>
              </a:solidFill>
            </a:endParaRPr>
          </a:p>
        </p:txBody>
      </p:sp>
      <p:sp>
        <p:nvSpPr>
          <p:cNvPr id="2" name="矩形 1">
            <a:hlinkClick r:id="" action="ppaction://noaction"/>
          </p:cNvPr>
          <p:cNvSpPr/>
          <p:nvPr/>
        </p:nvSpPr>
        <p:spPr>
          <a:xfrm>
            <a:off x="619944" y="2139702"/>
            <a:ext cx="56768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467544" y="734400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V2_highheel2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499742"/>
            <a:ext cx="3505207" cy="22341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36096" y="329183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highheel</a:t>
            </a:r>
            <a:endParaRPr lang="zh-CN" altLang="en-US" sz="2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1059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sp>
        <p:nvSpPr>
          <p:cNvPr id="2" name="矩形 1">
            <a:hlinkClick r:id="" action="ppaction://noaction"/>
          </p:cNvPr>
          <p:cNvSpPr/>
          <p:nvPr/>
        </p:nvSpPr>
        <p:spPr>
          <a:xfrm>
            <a:off x="619944" y="2139702"/>
            <a:ext cx="56768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372200" y="3867894"/>
            <a:ext cx="2340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dreamliner</a:t>
            </a:r>
            <a:endParaRPr lang="zh-CN" altLang="en-US" sz="2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67544" y="734400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V2_dreamerline1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0"/>
            <a:ext cx="6147829" cy="4419609"/>
          </a:xfrm>
          <a:prstGeom prst="rect">
            <a:avLst/>
          </a:prstGeom>
        </p:spPr>
      </p:pic>
      <p:pic>
        <p:nvPicPr>
          <p:cNvPr id="12" name="图片 11" descr="V2_dreamerlinetext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931790"/>
            <a:ext cx="3453391" cy="269138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50119" y="195486"/>
            <a:ext cx="3200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Results: wild images</a:t>
            </a:r>
            <a:endParaRPr lang="zh-CN" altLang="en-US" sz="28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59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V2_disneyland1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67494"/>
            <a:ext cx="6518938" cy="3163432"/>
          </a:xfrm>
          <a:prstGeom prst="rect">
            <a:avLst/>
          </a:prstGeom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sp>
        <p:nvSpPr>
          <p:cNvPr id="2" name="矩形 1">
            <a:hlinkClick r:id="" action="ppaction://noaction"/>
          </p:cNvPr>
          <p:cNvSpPr/>
          <p:nvPr/>
        </p:nvSpPr>
        <p:spPr>
          <a:xfrm>
            <a:off x="619944" y="2139702"/>
            <a:ext cx="56768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292080" y="3723878"/>
            <a:ext cx="2340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disneyland</a:t>
            </a:r>
            <a:endParaRPr lang="zh-CN" altLang="en-US" sz="2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67544" y="734400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450119" y="195486"/>
            <a:ext cx="3200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Results: wild images</a:t>
            </a:r>
            <a:endParaRPr lang="zh-CN" altLang="en-US" sz="2800" b="1" dirty="0" smtClean="0">
              <a:solidFill>
                <a:srgbClr val="FFC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07704" y="4011910"/>
            <a:ext cx="1584176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 descr="V2_disneyland3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283718"/>
            <a:ext cx="3789033" cy="247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59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51163" y="195486"/>
            <a:ext cx="5641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C000"/>
                </a:solidFill>
              </a:rPr>
              <a:t>Input variations: same </a:t>
            </a:r>
            <a:r>
              <a:rPr lang="en-US" altLang="zh-CN" sz="2800" b="1" dirty="0">
                <a:solidFill>
                  <a:srgbClr val="FFC000"/>
                </a:solidFill>
              </a:rPr>
              <a:t>outline </a:t>
            </a:r>
            <a:r>
              <a:rPr lang="en-US" altLang="zh-CN" sz="2800" b="1" dirty="0" smtClean="0">
                <a:solidFill>
                  <a:srgbClr val="FFC000"/>
                </a:solidFill>
              </a:rPr>
              <a:t>image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67544" y="734400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V2_P44_V2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987574"/>
            <a:ext cx="4862276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36</a:t>
            </a:fld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467544" y="734400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749600" y="195486"/>
            <a:ext cx="4368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C000"/>
                </a:solidFill>
              </a:rPr>
              <a:t>Input variations: same word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pic>
        <p:nvPicPr>
          <p:cNvPr id="10" name="图片 9" descr="V2_P44_bunny5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8390" y="824268"/>
            <a:ext cx="5659914" cy="43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880000" y="195486"/>
            <a:ext cx="3301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Parameter variations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37</a:t>
            </a:fld>
            <a:endParaRPr lang="zh-CN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88031" y="735546"/>
            <a:ext cx="8921056" cy="4320480"/>
            <a:chOff x="265186" y="1052736"/>
            <a:chExt cx="8921056" cy="5760640"/>
          </a:xfrm>
        </p:grpSpPr>
        <p:pic>
          <p:nvPicPr>
            <p:cNvPr id="11" name="图片 10" descr="P42_3-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86" y="1119173"/>
              <a:ext cx="5292081" cy="5694203"/>
            </a:xfrm>
            <a:prstGeom prst="rect">
              <a:avLst/>
            </a:prstGeom>
          </p:spPr>
        </p:pic>
        <p:pic>
          <p:nvPicPr>
            <p:cNvPr id="13" name="图片 12" descr="P42_4-0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7984" y="1052736"/>
              <a:ext cx="4758258" cy="4838603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115616" y="5013176"/>
              <a:ext cx="7668344" cy="679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51720" y="4214457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Results from different parameter settings</a:t>
            </a:r>
            <a:endParaRPr lang="zh-CN" altLang="en-US" sz="2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3714641"/>
            <a:ext cx="3022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rientation consistence</a:t>
            </a:r>
            <a:endParaRPr lang="en-US" sz="20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3714641"/>
            <a:ext cx="4174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Protrusion correspondence </a:t>
            </a:r>
            <a:endParaRPr lang="en-US" sz="20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686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38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80000" y="229500"/>
            <a:ext cx="4081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User study: overall quality</a:t>
            </a:r>
            <a:endParaRPr lang="en-US" altLang="zh-CN" sz="2800" b="1" dirty="0">
              <a:solidFill>
                <a:srgbClr val="FFC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47664" y="2781000"/>
            <a:ext cx="583264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9 pairs of algorithmic and artist-designed </a:t>
            </a:r>
            <a:r>
              <a:rPr lang="en-US" altLang="zh-CN" b="1" dirty="0" err="1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calligrams</a:t>
            </a: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30 </a:t>
            </a:r>
            <a:r>
              <a:rPr lang="en-US" altLang="zh-CN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participants; 270 </a:t>
            </a: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responses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50.74% </a:t>
            </a: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favored our method over artist’s designs or indicated that they are of equal quality (9.56%)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9912" y="24111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Equal quality </a:t>
            </a:r>
            <a:endParaRPr lang="zh-CN" altLang="en-US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2751226" y="2024721"/>
            <a:ext cx="288032" cy="1620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4407410" y="2132733"/>
            <a:ext cx="288032" cy="1620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279618" y="1977683"/>
            <a:ext cx="596638" cy="369332"/>
            <a:chOff x="6207610" y="2636912"/>
            <a:chExt cx="596638" cy="492443"/>
          </a:xfrm>
        </p:grpSpPr>
        <p:sp>
          <p:nvSpPr>
            <p:cNvPr id="13" name="矩形 12"/>
            <p:cNvSpPr/>
            <p:nvPr/>
          </p:nvSpPr>
          <p:spPr>
            <a:xfrm flipH="1">
              <a:off x="6207610" y="2708920"/>
              <a:ext cx="288032" cy="21602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flipH="1">
              <a:off x="6207610" y="2636912"/>
              <a:ext cx="59663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n-US" altLang="zh-CN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47664" y="909541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Result from our algorithm </a:t>
            </a:r>
            <a:endParaRPr lang="zh-CN" altLang="en-US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6056" y="909541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Result from artist</a:t>
            </a:r>
            <a:endParaRPr lang="zh-CN" altLang="en-US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1" name="图片 20" descr="V2_P36_3_2-01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691680" y="1059583"/>
            <a:ext cx="2592288" cy="1050239"/>
          </a:xfrm>
          <a:prstGeom prst="rect">
            <a:avLst/>
          </a:prstGeom>
        </p:spPr>
      </p:pic>
      <p:pic>
        <p:nvPicPr>
          <p:cNvPr id="22" name="图片 21" descr="V2_P36_3-01.pn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716016" y="1113588"/>
            <a:ext cx="2736304" cy="972108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467544" y="734400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6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4400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045456" y="229500"/>
            <a:ext cx="5502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Word animals vs. Professional artist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39</a:t>
            </a:fld>
            <a:endParaRPr lang="zh-CN" altLang="en-US"/>
          </a:p>
        </p:txBody>
      </p:sp>
      <p:pic>
        <p:nvPicPr>
          <p:cNvPr id="13" name="图片 12" descr="V2_P36_camel2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843558"/>
            <a:ext cx="3084930" cy="2451887"/>
          </a:xfrm>
          <a:prstGeom prst="rect">
            <a:avLst/>
          </a:prstGeom>
          <a:noFill/>
        </p:spPr>
      </p:pic>
      <p:pic>
        <p:nvPicPr>
          <p:cNvPr id="14" name="图片 13" descr="V2_P36_camel1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843558"/>
            <a:ext cx="3084930" cy="24518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0112" y="3240000"/>
            <a:ext cx="1828800" cy="3693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/>
              <a:t>Fully automatic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79712" y="3240000"/>
            <a:ext cx="2057400" cy="3693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Professional artist</a:t>
            </a:r>
            <a:endParaRPr lang="zh-CN" altLang="en-US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45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652120" y="307580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sedan</a:t>
            </a:r>
            <a:endParaRPr lang="zh-CN" altLang="en-US" sz="28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矩形 8"/>
          <p:cNvSpPr/>
          <p:nvPr/>
        </p:nvSpPr>
        <p:spPr>
          <a:xfrm>
            <a:off x="2730891" y="229500"/>
            <a:ext cx="4115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FF00"/>
                </a:solidFill>
              </a:rPr>
              <a:t>Legible</a:t>
            </a:r>
            <a:r>
              <a:rPr lang="en-US" altLang="zh-CN" sz="2800" b="1" dirty="0" smtClean="0">
                <a:solidFill>
                  <a:srgbClr val="FFC000"/>
                </a:solidFill>
              </a:rPr>
              <a:t> Compact </a:t>
            </a:r>
            <a:r>
              <a:rPr lang="en-US" altLang="zh-CN" sz="2800" b="1" dirty="0" err="1" smtClean="0">
                <a:solidFill>
                  <a:srgbClr val="FFC000"/>
                </a:solidFill>
              </a:rPr>
              <a:t>Calligram</a:t>
            </a:r>
            <a:endParaRPr lang="en-US" altLang="zh-CN" sz="2800" b="1" dirty="0" smtClean="0">
              <a:solidFill>
                <a:srgbClr val="FFC000"/>
              </a:solidFill>
            </a:endParaRPr>
          </a:p>
        </p:txBody>
      </p:sp>
      <p:pic>
        <p:nvPicPr>
          <p:cNvPr id="18" name="图片 17" descr="V2_P3_sedan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931790"/>
            <a:ext cx="2191910" cy="1063491"/>
          </a:xfrm>
          <a:prstGeom prst="rect">
            <a:avLst/>
          </a:prstGeom>
        </p:spPr>
      </p:pic>
      <p:pic>
        <p:nvPicPr>
          <p:cNvPr id="19" name="图片 18" descr="V2_P3-sedan1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131590"/>
            <a:ext cx="2983998" cy="1447803"/>
          </a:xfrm>
          <a:prstGeom prst="rect">
            <a:avLst/>
          </a:prstGeom>
        </p:spPr>
      </p:pic>
      <p:pic>
        <p:nvPicPr>
          <p:cNvPr id="20" name="图片 19" descr="V2_sedan1-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5236" y="1203598"/>
            <a:ext cx="2844378" cy="13800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40</a:t>
            </a:fld>
            <a:endParaRPr lang="zh-CN" altLang="en-US"/>
          </a:p>
        </p:txBody>
      </p:sp>
      <p:grpSp>
        <p:nvGrpSpPr>
          <p:cNvPr id="2" name="组合 27"/>
          <p:cNvGrpSpPr/>
          <p:nvPr/>
        </p:nvGrpSpPr>
        <p:grpSpPr>
          <a:xfrm>
            <a:off x="1139516" y="789552"/>
            <a:ext cx="3436257" cy="1827494"/>
            <a:chOff x="1139515" y="1052736"/>
            <a:chExt cx="3436257" cy="2436659"/>
          </a:xfrm>
        </p:grpSpPr>
        <p:pic>
          <p:nvPicPr>
            <p:cNvPr id="16" name="图片 15" descr="V2_P36_skunker-0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515" y="1052736"/>
              <a:ext cx="3436257" cy="230425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871700" y="2996952"/>
              <a:ext cx="2160240" cy="492443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Professional artist</a:t>
              </a:r>
              <a:endParaRPr lang="zh-CN" altLang="en-US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3" name="组合 26"/>
          <p:cNvGrpSpPr/>
          <p:nvPr/>
        </p:nvGrpSpPr>
        <p:grpSpPr>
          <a:xfrm>
            <a:off x="5076056" y="2571750"/>
            <a:ext cx="2592288" cy="1334471"/>
            <a:chOff x="5076056" y="3429000"/>
            <a:chExt cx="2592288" cy="1779295"/>
          </a:xfrm>
        </p:grpSpPr>
        <p:pic>
          <p:nvPicPr>
            <p:cNvPr id="8" name="图片 7" descr="V2_P36_3_2-0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6056" y="3429000"/>
              <a:ext cx="2592288" cy="140031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508104" y="4715852"/>
              <a:ext cx="1944216" cy="492443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Fully automatic</a:t>
              </a:r>
              <a:endParaRPr lang="zh-CN" altLang="en-US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467544" y="734400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045456" y="229500"/>
            <a:ext cx="5502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Word animals vs. Professional artist</a:t>
            </a:r>
          </a:p>
        </p:txBody>
      </p:sp>
      <p:grpSp>
        <p:nvGrpSpPr>
          <p:cNvPr id="4" name="组合 23"/>
          <p:cNvGrpSpPr/>
          <p:nvPr/>
        </p:nvGrpSpPr>
        <p:grpSpPr>
          <a:xfrm>
            <a:off x="4955940" y="789552"/>
            <a:ext cx="3144453" cy="1827494"/>
            <a:chOff x="4955939" y="1052736"/>
            <a:chExt cx="3144453" cy="2436659"/>
          </a:xfrm>
        </p:grpSpPr>
        <p:pic>
          <p:nvPicPr>
            <p:cNvPr id="15" name="图片 14" descr="V2_P36_2_1-0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5939" y="1052736"/>
              <a:ext cx="3144453" cy="230425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80112" y="2996952"/>
              <a:ext cx="1800200" cy="492443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Fully automatic</a:t>
              </a:r>
              <a:endParaRPr lang="zh-CN" altLang="en-US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5" name="组合 25"/>
          <p:cNvGrpSpPr/>
          <p:nvPr/>
        </p:nvGrpSpPr>
        <p:grpSpPr>
          <a:xfrm>
            <a:off x="1259632" y="2625755"/>
            <a:ext cx="2772308" cy="1280465"/>
            <a:chOff x="1259632" y="3501008"/>
            <a:chExt cx="2772308" cy="1707287"/>
          </a:xfrm>
        </p:grpSpPr>
        <p:pic>
          <p:nvPicPr>
            <p:cNvPr id="11" name="图片 10" descr="V2_P36_3-0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9632" y="3501008"/>
              <a:ext cx="2736304" cy="129614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871700" y="4715852"/>
              <a:ext cx="2160240" cy="492443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Professional artist</a:t>
              </a:r>
              <a:endParaRPr lang="zh-CN" altLang="en-US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50723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41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63689" y="229500"/>
            <a:ext cx="533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User study: algorithmic vs. manual</a:t>
            </a:r>
            <a:endParaRPr lang="en-US" altLang="zh-CN" sz="2800" b="1" dirty="0">
              <a:solidFill>
                <a:srgbClr val="FFC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83768" y="2845270"/>
            <a:ext cx="54006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9 pairs of </a:t>
            </a:r>
            <a:r>
              <a:rPr lang="en-US" altLang="zh-CN" b="1" dirty="0" err="1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calligrams</a:t>
            </a: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30 </a:t>
            </a: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participants; 270 responses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41.44%</a:t>
            </a:r>
            <a:r>
              <a:rPr lang="en-US" altLang="zh-CN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responses ranked our method ahead of all human creators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47664" y="813505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Result from our algorithm </a:t>
            </a:r>
            <a:endParaRPr lang="zh-CN" altLang="en-US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40" y="813505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Result from users</a:t>
            </a:r>
            <a:endParaRPr lang="zh-CN" altLang="en-US" sz="20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3" name="图片 22" descr="motorbike_u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92230" y="1175571"/>
            <a:ext cx="2360091" cy="102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 descr="V2_P45_3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4738" y="905541"/>
            <a:ext cx="2743206" cy="1504191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467544" y="734400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51920" y="245676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Equal legible </a:t>
            </a:r>
            <a:endParaRPr lang="zh-CN" altLang="en-US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5" name="组合 21"/>
          <p:cNvGrpSpPr/>
          <p:nvPr/>
        </p:nvGrpSpPr>
        <p:grpSpPr>
          <a:xfrm>
            <a:off x="2679218" y="2139701"/>
            <a:ext cx="3836998" cy="369332"/>
            <a:chOff x="2679218" y="2627620"/>
            <a:chExt cx="3836998" cy="492443"/>
          </a:xfrm>
        </p:grpSpPr>
        <p:sp>
          <p:nvSpPr>
            <p:cNvPr id="26" name="矩形 13"/>
            <p:cNvSpPr/>
            <p:nvPr/>
          </p:nvSpPr>
          <p:spPr>
            <a:xfrm>
              <a:off x="6228184" y="2699628"/>
              <a:ext cx="288032" cy="21602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矩形 14"/>
            <p:cNvSpPr/>
            <p:nvPr/>
          </p:nvSpPr>
          <p:spPr>
            <a:xfrm>
              <a:off x="4572000" y="2843644"/>
              <a:ext cx="288032" cy="21602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组合 20"/>
            <p:cNvGrpSpPr/>
            <p:nvPr/>
          </p:nvGrpSpPr>
          <p:grpSpPr>
            <a:xfrm>
              <a:off x="2679218" y="2627620"/>
              <a:ext cx="423514" cy="492443"/>
              <a:chOff x="2679218" y="2627620"/>
              <a:chExt cx="423514" cy="492443"/>
            </a:xfrm>
          </p:grpSpPr>
          <p:sp>
            <p:nvSpPr>
              <p:cNvPr id="29" name="矩形 12"/>
              <p:cNvSpPr/>
              <p:nvPr/>
            </p:nvSpPr>
            <p:spPr>
              <a:xfrm>
                <a:off x="2699792" y="2708920"/>
                <a:ext cx="288032" cy="21602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矩形 17"/>
              <p:cNvSpPr/>
              <p:nvPr/>
            </p:nvSpPr>
            <p:spPr>
              <a:xfrm>
                <a:off x="2679218" y="2627620"/>
                <a:ext cx="42351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Char char="ü"/>
                </a:pPr>
                <a:r>
                  <a:rPr lang="en-US" altLang="zh-CN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CN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76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42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63689" y="229500"/>
            <a:ext cx="533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User study: algorithmic vs. manual</a:t>
            </a:r>
            <a:endParaRPr lang="en-US" altLang="zh-CN" sz="2800" b="1" dirty="0">
              <a:solidFill>
                <a:srgbClr val="FFC000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67544" y="734400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sedan_u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0616" y="3718984"/>
            <a:ext cx="1356296" cy="362554"/>
          </a:xfrm>
          <a:prstGeom prst="rect">
            <a:avLst/>
          </a:prstGeom>
        </p:spPr>
      </p:pic>
      <p:pic>
        <p:nvPicPr>
          <p:cNvPr id="28" name="图片 27" descr="kangaroo_u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68761" y="2174517"/>
            <a:ext cx="1441099" cy="892559"/>
          </a:xfrm>
          <a:prstGeom prst="rect">
            <a:avLst/>
          </a:prstGeom>
        </p:spPr>
      </p:pic>
      <p:pic>
        <p:nvPicPr>
          <p:cNvPr id="27" name="图片 26" descr="sedan_u2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2936" y="3712714"/>
            <a:ext cx="1356296" cy="362554"/>
          </a:xfrm>
          <a:prstGeom prst="rect">
            <a:avLst/>
          </a:prstGeom>
        </p:spPr>
      </p:pic>
      <p:pic>
        <p:nvPicPr>
          <p:cNvPr id="29" name="图片 28" descr="kangaroo_u2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0929" y="2179645"/>
            <a:ext cx="1441099" cy="892559"/>
          </a:xfrm>
          <a:prstGeom prst="rect">
            <a:avLst/>
          </a:prstGeom>
        </p:spPr>
      </p:pic>
      <p:pic>
        <p:nvPicPr>
          <p:cNvPr id="33" name="图片 32" descr="P24_1-01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9081" y="2125638"/>
            <a:ext cx="1686009" cy="999781"/>
          </a:xfrm>
          <a:prstGeom prst="rect">
            <a:avLst/>
          </a:prstGeom>
        </p:spPr>
      </p:pic>
      <p:pic>
        <p:nvPicPr>
          <p:cNvPr id="35" name="图片 34" descr="V2_P3-sedan-01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65105" y="3712714"/>
            <a:ext cx="1466771" cy="433920"/>
          </a:xfrm>
          <a:prstGeom prst="rect">
            <a:avLst/>
          </a:prstGeom>
        </p:spPr>
      </p:pic>
      <p:pic>
        <p:nvPicPr>
          <p:cNvPr id="39" name="图片 38" descr="motorbike_u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96752" y="843558"/>
            <a:ext cx="1544850" cy="724667"/>
          </a:xfrm>
          <a:prstGeom prst="rect">
            <a:avLst/>
          </a:prstGeom>
        </p:spPr>
      </p:pic>
      <p:pic>
        <p:nvPicPr>
          <p:cNvPr id="40" name="图片 39" descr="motorbike_u2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7378" y="843558"/>
            <a:ext cx="1593222" cy="762366"/>
          </a:xfrm>
          <a:prstGeom prst="rect">
            <a:avLst/>
          </a:prstGeom>
        </p:spPr>
      </p:pic>
      <p:pic>
        <p:nvPicPr>
          <p:cNvPr id="41" name="图片 40" descr="V2_P3_motorbike-01.png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6584" y="843558"/>
            <a:ext cx="1835696" cy="79719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340768" y="1703716"/>
            <a:ext cx="129614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User 1</a:t>
            </a:r>
            <a:endParaRPr lang="zh-CN" altLang="en-US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24944" y="1703716"/>
            <a:ext cx="129614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/>
              <a:t>User 2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437112" y="1703716"/>
            <a:ext cx="129614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/>
              <a:t>Automatic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340768" y="3158847"/>
            <a:ext cx="129614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User 1</a:t>
            </a:r>
            <a:endParaRPr lang="zh-CN" altLang="en-US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24944" y="3158847"/>
            <a:ext cx="129614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User 2</a:t>
            </a:r>
            <a:endParaRPr lang="zh-CN" altLang="en-US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37112" y="3158847"/>
            <a:ext cx="129614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Automatic</a:t>
            </a:r>
            <a:endParaRPr lang="zh-CN" altLang="en-US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40768" y="4218642"/>
            <a:ext cx="129614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User 1</a:t>
            </a:r>
            <a:endParaRPr lang="zh-CN" altLang="en-US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24944" y="4218642"/>
            <a:ext cx="129614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User 2</a:t>
            </a:r>
            <a:endParaRPr lang="zh-CN" altLang="en-US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37112" y="4218642"/>
            <a:ext cx="129614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Automatic</a:t>
            </a:r>
            <a:endParaRPr lang="zh-CN" altLang="en-US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76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884151" y="229500"/>
            <a:ext cx="1375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Outline 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43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6" y="897564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Pipeline 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Methodology detail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dirty="0" smtClean="0">
                <a:solidFill>
                  <a:schemeClr val="bg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Results 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Limitation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Conclusion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16144"/>
            <a:ext cx="1194818" cy="16916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54" y="1131046"/>
            <a:ext cx="1194818" cy="1691644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570523" y="229500"/>
            <a:ext cx="184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C000"/>
                </a:solidFill>
              </a:rPr>
              <a:t>Limitations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44</a:t>
            </a:fld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4499992" y="1509088"/>
            <a:ext cx="28803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359776" y="1779118"/>
            <a:ext cx="57226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359776" y="2157160"/>
            <a:ext cx="57226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470008" y="2535202"/>
            <a:ext cx="39002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953080" y="1455082"/>
            <a:ext cx="2208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881071" y="1833124"/>
            <a:ext cx="390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804249" y="2265172"/>
            <a:ext cx="6828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041284" y="2535201"/>
            <a:ext cx="1950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96131"/>
            <a:ext cx="1225298" cy="1691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96131"/>
            <a:ext cx="1179578" cy="1691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78" y="1131046"/>
            <a:ext cx="1060706" cy="16916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46" y="1131046"/>
            <a:ext cx="1194818" cy="169164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64146" y="3105262"/>
            <a:ext cx="3561108" cy="962098"/>
            <a:chOff x="464146" y="4140349"/>
            <a:chExt cx="3561108" cy="128279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146" y="4140349"/>
              <a:ext cx="1749556" cy="12649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490" y="4158223"/>
              <a:ext cx="1889764" cy="1264923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35" y="3142143"/>
            <a:ext cx="1911100" cy="962408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5508104" y="3175516"/>
            <a:ext cx="2615220" cy="962408"/>
            <a:chOff x="5508853" y="4186773"/>
            <a:chExt cx="2615220" cy="128321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125" y="4186773"/>
              <a:ext cx="1837948" cy="1283211"/>
            </a:xfrm>
            <a:prstGeom prst="rect">
              <a:avLst/>
            </a:prstGeom>
          </p:spPr>
        </p:pic>
        <p:cxnSp>
          <p:nvCxnSpPr>
            <p:cNvPr id="36" name="直接连接符 15"/>
            <p:cNvCxnSpPr/>
            <p:nvPr/>
          </p:nvCxnSpPr>
          <p:spPr>
            <a:xfrm>
              <a:off x="5508853" y="5157192"/>
              <a:ext cx="572264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82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570523" y="229500"/>
            <a:ext cx="184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C000"/>
                </a:solidFill>
              </a:rPr>
              <a:t>Limitations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45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889214" y="3723878"/>
            <a:ext cx="5365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Select/obtain a well-matched input  automatically? </a:t>
            </a:r>
            <a:endParaRPr lang="en-US" dirty="0"/>
          </a:p>
        </p:txBody>
      </p:sp>
      <p:pic>
        <p:nvPicPr>
          <p:cNvPr id="26" name="图片 14" descr="V2_P3_eori-01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314121" y="1530374"/>
            <a:ext cx="1827589" cy="1031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54" y="2546585"/>
            <a:ext cx="1438310" cy="398608"/>
          </a:xfrm>
          <a:prstGeom prst="rect">
            <a:avLst/>
          </a:prstGeom>
        </p:spPr>
      </p:pic>
      <p:pic>
        <p:nvPicPr>
          <p:cNvPr id="13" name="图片 12" descr="P43_1-01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3779912" y="1314350"/>
            <a:ext cx="1365981" cy="1296144"/>
          </a:xfrm>
          <a:prstGeom prst="rect">
            <a:avLst/>
          </a:prstGeom>
        </p:spPr>
      </p:pic>
      <p:pic>
        <p:nvPicPr>
          <p:cNvPr id="15" name="图片 14" descr="P47_cat-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6393" y="2499742"/>
            <a:ext cx="791468" cy="576064"/>
          </a:xfrm>
          <a:prstGeom prst="rect">
            <a:avLst/>
          </a:prstGeom>
        </p:spPr>
      </p:pic>
      <p:pic>
        <p:nvPicPr>
          <p:cNvPr id="22" name="图片 21" descr="P5_cross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861" y="2355726"/>
            <a:ext cx="377559" cy="360040"/>
          </a:xfrm>
          <a:prstGeom prst="rect">
            <a:avLst/>
          </a:prstGeom>
        </p:spPr>
      </p:pic>
      <p:pic>
        <p:nvPicPr>
          <p:cNvPr id="23" name="图片 22" descr="P5_cross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0305" y="2355726"/>
            <a:ext cx="377559" cy="360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12" y="838817"/>
            <a:ext cx="1573916" cy="2092973"/>
          </a:xfrm>
          <a:prstGeom prst="rect">
            <a:avLst/>
          </a:prstGeom>
        </p:spPr>
      </p:pic>
      <p:pic>
        <p:nvPicPr>
          <p:cNvPr id="18" name="图片 17" descr="V2_P3_bunny-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2591828"/>
            <a:ext cx="1440160" cy="5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516600" y="229500"/>
            <a:ext cx="194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C000"/>
                </a:solidFill>
              </a:rPr>
              <a:t>Conclusions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46</a:t>
            </a:fld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67544" y="1382454"/>
            <a:ext cx="6102424" cy="2121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The first fully automatic method for legible, compact </a:t>
            </a:r>
            <a:r>
              <a:rPr lang="en-US" altLang="zh-CN" b="1" dirty="0" err="1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calligram</a:t>
            </a: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generation.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endParaRPr lang="en-US" altLang="zh-CN" b="1" dirty="0" smtClean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Legibility measure can be potentially useful for other text layout problems.</a:t>
            </a:r>
            <a:endParaRPr lang="zh-CN" altLang="en-US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66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91630"/>
            <a:ext cx="8229600" cy="252028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n-US" altLang="zh-CN" sz="7400" b="1" dirty="0" smtClean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Thanks !</a:t>
            </a:r>
          </a:p>
          <a:p>
            <a:pPr algn="ctr">
              <a:buNone/>
            </a:pPr>
            <a:r>
              <a:rPr lang="en-US" altLang="zh-CN" sz="7400" b="1" dirty="0" smtClean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Q&amp;A</a:t>
            </a:r>
          </a:p>
          <a:p>
            <a:pPr algn="ctr">
              <a:buNone/>
            </a:pPr>
            <a:endParaRPr lang="en-US" altLang="zh-CN" sz="3400" b="1" dirty="0" smtClean="0">
              <a:solidFill>
                <a:schemeClr val="bg1"/>
              </a:solidFill>
              <a:latin typeface="Arial Unicode MS" charset="0"/>
              <a:ea typeface="Arial Unicode MS" charset="0"/>
              <a:cs typeface="Arial Unicode MS" charset="0"/>
            </a:endParaRPr>
          </a:p>
          <a:p>
            <a:pPr algn="ctr">
              <a:buNone/>
            </a:pPr>
            <a:r>
              <a:rPr lang="en-US" altLang="zh-CN" sz="5500" b="1" dirty="0" smtClean="0">
                <a:solidFill>
                  <a:srgbClr val="FFC000"/>
                </a:solidFill>
                <a:latin typeface="Arial Unicode MS" charset="0"/>
                <a:ea typeface="Arial Unicode MS" charset="0"/>
                <a:cs typeface="Arial Unicode MS" charset="0"/>
              </a:rPr>
              <a:t>Acknowledge:  </a:t>
            </a:r>
          </a:p>
          <a:p>
            <a:pPr algn="ctr">
              <a:buNone/>
            </a:pPr>
            <a:r>
              <a:rPr lang="en-US" altLang="zh-CN" sz="5500" b="1" dirty="0" smtClean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Mr. Dan Fleming,</a:t>
            </a:r>
          </a:p>
          <a:p>
            <a:pPr algn="ctr">
              <a:buNone/>
            </a:pPr>
            <a:r>
              <a:rPr lang="en-US" altLang="zh-CN" sz="5500" b="1" dirty="0" smtClean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SIGGGRAPH reviewers, </a:t>
            </a:r>
          </a:p>
          <a:p>
            <a:pPr algn="ctr">
              <a:buNone/>
            </a:pPr>
            <a:r>
              <a:rPr lang="en-US" altLang="zh-CN" sz="5500" b="1" dirty="0" smtClean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user study participates,</a:t>
            </a:r>
          </a:p>
          <a:p>
            <a:pPr algn="ctr">
              <a:buNone/>
            </a:pPr>
            <a:r>
              <a:rPr lang="en-US" altLang="zh-CN" sz="5500" b="1" dirty="0" smtClean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NSERC Canada</a:t>
            </a:r>
            <a:r>
              <a:rPr lang="en-US" altLang="zh-CN" sz="3100" b="1" dirty="0" smtClean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.</a:t>
            </a:r>
            <a:endParaRPr lang="zh-CN" altLang="en-US" sz="3100" b="1" dirty="0">
              <a:solidFill>
                <a:schemeClr val="bg1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pic>
        <p:nvPicPr>
          <p:cNvPr id="5" name="图片 4" descr="UB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1632" y="0"/>
            <a:ext cx="1022011" cy="11592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507" y="7200"/>
            <a:ext cx="1179796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Hengyangshif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7049" y="7072"/>
            <a:ext cx="1152128" cy="115212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200"/>
            <a:ext cx="789943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657600" y="228600"/>
            <a:ext cx="246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Artist creations</a:t>
            </a:r>
          </a:p>
        </p:txBody>
      </p:sp>
      <p:sp>
        <p:nvSpPr>
          <p:cNvPr id="9" name="矩形 8"/>
          <p:cNvSpPr/>
          <p:nvPr/>
        </p:nvSpPr>
        <p:spPr>
          <a:xfrm>
            <a:off x="1763688" y="429994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Calligrams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created by professional artists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11" name="图片 10" descr="P3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1437624"/>
            <a:ext cx="1837041" cy="2369783"/>
          </a:xfrm>
          <a:prstGeom prst="rect">
            <a:avLst/>
          </a:prstGeom>
        </p:spPr>
      </p:pic>
      <p:sp>
        <p:nvSpPr>
          <p:cNvPr id="23" name="任意多边形 22"/>
          <p:cNvSpPr/>
          <p:nvPr/>
        </p:nvSpPr>
        <p:spPr>
          <a:xfrm>
            <a:off x="6610029" y="2820925"/>
            <a:ext cx="2363717" cy="1214438"/>
          </a:xfrm>
          <a:custGeom>
            <a:avLst/>
            <a:gdLst>
              <a:gd name="connsiteX0" fmla="*/ 1123950 w 2363717"/>
              <a:gd name="connsiteY0" fmla="*/ 495300 h 1619250"/>
              <a:gd name="connsiteX1" fmla="*/ 1123950 w 2363717"/>
              <a:gd name="connsiteY1" fmla="*/ 495300 h 1619250"/>
              <a:gd name="connsiteX2" fmla="*/ 1314450 w 2363717"/>
              <a:gd name="connsiteY2" fmla="*/ 381000 h 1619250"/>
              <a:gd name="connsiteX3" fmla="*/ 1333500 w 2363717"/>
              <a:gd name="connsiteY3" fmla="*/ 323850 h 1619250"/>
              <a:gd name="connsiteX4" fmla="*/ 1371600 w 2363717"/>
              <a:gd name="connsiteY4" fmla="*/ 171450 h 1619250"/>
              <a:gd name="connsiteX5" fmla="*/ 1428750 w 2363717"/>
              <a:gd name="connsiteY5" fmla="*/ 95250 h 1619250"/>
              <a:gd name="connsiteX6" fmla="*/ 1466850 w 2363717"/>
              <a:gd name="connsiteY6" fmla="*/ 38100 h 1619250"/>
              <a:gd name="connsiteX7" fmla="*/ 1600200 w 2363717"/>
              <a:gd name="connsiteY7" fmla="*/ 0 h 1619250"/>
              <a:gd name="connsiteX8" fmla="*/ 2114550 w 2363717"/>
              <a:gd name="connsiteY8" fmla="*/ 19050 h 1619250"/>
              <a:gd name="connsiteX9" fmla="*/ 2171700 w 2363717"/>
              <a:gd name="connsiteY9" fmla="*/ 38100 h 1619250"/>
              <a:gd name="connsiteX10" fmla="*/ 2209800 w 2363717"/>
              <a:gd name="connsiteY10" fmla="*/ 95250 h 1619250"/>
              <a:gd name="connsiteX11" fmla="*/ 2266950 w 2363717"/>
              <a:gd name="connsiteY11" fmla="*/ 152400 h 1619250"/>
              <a:gd name="connsiteX12" fmla="*/ 2286000 w 2363717"/>
              <a:gd name="connsiteY12" fmla="*/ 209550 h 1619250"/>
              <a:gd name="connsiteX13" fmla="*/ 2286000 w 2363717"/>
              <a:gd name="connsiteY13" fmla="*/ 1028700 h 1619250"/>
              <a:gd name="connsiteX14" fmla="*/ 2228850 w 2363717"/>
              <a:gd name="connsiteY14" fmla="*/ 1085850 h 1619250"/>
              <a:gd name="connsiteX15" fmla="*/ 2190750 w 2363717"/>
              <a:gd name="connsiteY15" fmla="*/ 1143000 h 1619250"/>
              <a:gd name="connsiteX16" fmla="*/ 2171700 w 2363717"/>
              <a:gd name="connsiteY16" fmla="*/ 1200150 h 1619250"/>
              <a:gd name="connsiteX17" fmla="*/ 2114550 w 2363717"/>
              <a:gd name="connsiteY17" fmla="*/ 1238250 h 1619250"/>
              <a:gd name="connsiteX18" fmla="*/ 2076450 w 2363717"/>
              <a:gd name="connsiteY18" fmla="*/ 1314450 h 1619250"/>
              <a:gd name="connsiteX19" fmla="*/ 2057400 w 2363717"/>
              <a:gd name="connsiteY19" fmla="*/ 1371600 h 1619250"/>
              <a:gd name="connsiteX20" fmla="*/ 2000250 w 2363717"/>
              <a:gd name="connsiteY20" fmla="*/ 1409700 h 1619250"/>
              <a:gd name="connsiteX21" fmla="*/ 1962150 w 2363717"/>
              <a:gd name="connsiteY21" fmla="*/ 1466850 h 1619250"/>
              <a:gd name="connsiteX22" fmla="*/ 1847850 w 2363717"/>
              <a:gd name="connsiteY22" fmla="*/ 1562100 h 1619250"/>
              <a:gd name="connsiteX23" fmla="*/ 1733550 w 2363717"/>
              <a:gd name="connsiteY23" fmla="*/ 1600200 h 1619250"/>
              <a:gd name="connsiteX24" fmla="*/ 1676400 w 2363717"/>
              <a:gd name="connsiteY24" fmla="*/ 1619250 h 1619250"/>
              <a:gd name="connsiteX25" fmla="*/ 1009650 w 2363717"/>
              <a:gd name="connsiteY25" fmla="*/ 1600200 h 1619250"/>
              <a:gd name="connsiteX26" fmla="*/ 876300 w 2363717"/>
              <a:gd name="connsiteY26" fmla="*/ 1562100 h 1619250"/>
              <a:gd name="connsiteX27" fmla="*/ 800100 w 2363717"/>
              <a:gd name="connsiteY27" fmla="*/ 1543050 h 1619250"/>
              <a:gd name="connsiteX28" fmla="*/ 685800 w 2363717"/>
              <a:gd name="connsiteY28" fmla="*/ 1504950 h 1619250"/>
              <a:gd name="connsiteX29" fmla="*/ 552450 w 2363717"/>
              <a:gd name="connsiteY29" fmla="*/ 1466850 h 1619250"/>
              <a:gd name="connsiteX30" fmla="*/ 476250 w 2363717"/>
              <a:gd name="connsiteY30" fmla="*/ 1447800 h 1619250"/>
              <a:gd name="connsiteX31" fmla="*/ 361950 w 2363717"/>
              <a:gd name="connsiteY31" fmla="*/ 1390650 h 1619250"/>
              <a:gd name="connsiteX32" fmla="*/ 285750 w 2363717"/>
              <a:gd name="connsiteY32" fmla="*/ 1371600 h 1619250"/>
              <a:gd name="connsiteX33" fmla="*/ 228600 w 2363717"/>
              <a:gd name="connsiteY33" fmla="*/ 1333500 h 1619250"/>
              <a:gd name="connsiteX34" fmla="*/ 190500 w 2363717"/>
              <a:gd name="connsiteY34" fmla="*/ 1257300 h 1619250"/>
              <a:gd name="connsiteX35" fmla="*/ 152400 w 2363717"/>
              <a:gd name="connsiteY35" fmla="*/ 1066800 h 1619250"/>
              <a:gd name="connsiteX36" fmla="*/ 57150 w 2363717"/>
              <a:gd name="connsiteY36" fmla="*/ 952500 h 1619250"/>
              <a:gd name="connsiteX37" fmla="*/ 19050 w 2363717"/>
              <a:gd name="connsiteY37" fmla="*/ 838200 h 1619250"/>
              <a:gd name="connsiteX38" fmla="*/ 0 w 2363717"/>
              <a:gd name="connsiteY38" fmla="*/ 781050 h 1619250"/>
              <a:gd name="connsiteX39" fmla="*/ 38100 w 2363717"/>
              <a:gd name="connsiteY39" fmla="*/ 666750 h 1619250"/>
              <a:gd name="connsiteX40" fmla="*/ 95250 w 2363717"/>
              <a:gd name="connsiteY40" fmla="*/ 628650 h 1619250"/>
              <a:gd name="connsiteX41" fmla="*/ 228600 w 2363717"/>
              <a:gd name="connsiteY41" fmla="*/ 590550 h 1619250"/>
              <a:gd name="connsiteX42" fmla="*/ 285750 w 2363717"/>
              <a:gd name="connsiteY42" fmla="*/ 571500 h 1619250"/>
              <a:gd name="connsiteX43" fmla="*/ 819150 w 2363717"/>
              <a:gd name="connsiteY43" fmla="*/ 552450 h 1619250"/>
              <a:gd name="connsiteX44" fmla="*/ 990600 w 2363717"/>
              <a:gd name="connsiteY44" fmla="*/ 533400 h 1619250"/>
              <a:gd name="connsiteX45" fmla="*/ 1066800 w 2363717"/>
              <a:gd name="connsiteY45" fmla="*/ 514350 h 1619250"/>
              <a:gd name="connsiteX46" fmla="*/ 1162050 w 2363717"/>
              <a:gd name="connsiteY46" fmla="*/ 495300 h 1619250"/>
              <a:gd name="connsiteX47" fmla="*/ 1219200 w 2363717"/>
              <a:gd name="connsiteY47" fmla="*/ 438150 h 1619250"/>
              <a:gd name="connsiteX48" fmla="*/ 1295400 w 2363717"/>
              <a:gd name="connsiteY48" fmla="*/ 41910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63717" h="1619250">
                <a:moveTo>
                  <a:pt x="1123950" y="495300"/>
                </a:moveTo>
                <a:lnTo>
                  <a:pt x="1123950" y="495300"/>
                </a:lnTo>
                <a:cubicBezTo>
                  <a:pt x="1187450" y="457200"/>
                  <a:pt x="1257136" y="427893"/>
                  <a:pt x="1314450" y="381000"/>
                </a:cubicBezTo>
                <a:cubicBezTo>
                  <a:pt x="1329991" y="368284"/>
                  <a:pt x="1328216" y="343223"/>
                  <a:pt x="1333500" y="323850"/>
                </a:cubicBezTo>
                <a:cubicBezTo>
                  <a:pt x="1347278" y="273332"/>
                  <a:pt x="1340182" y="213341"/>
                  <a:pt x="1371600" y="171450"/>
                </a:cubicBezTo>
                <a:cubicBezTo>
                  <a:pt x="1390650" y="146050"/>
                  <a:pt x="1410296" y="121086"/>
                  <a:pt x="1428750" y="95250"/>
                </a:cubicBezTo>
                <a:cubicBezTo>
                  <a:pt x="1442058" y="76619"/>
                  <a:pt x="1448972" y="52403"/>
                  <a:pt x="1466850" y="38100"/>
                </a:cubicBezTo>
                <a:cubicBezTo>
                  <a:pt x="1479272" y="28162"/>
                  <a:pt x="1595222" y="1245"/>
                  <a:pt x="1600200" y="0"/>
                </a:cubicBezTo>
                <a:cubicBezTo>
                  <a:pt x="1771650" y="6350"/>
                  <a:pt x="1943362" y="7637"/>
                  <a:pt x="2114550" y="19050"/>
                </a:cubicBezTo>
                <a:cubicBezTo>
                  <a:pt x="2134586" y="20386"/>
                  <a:pt x="2156020" y="25556"/>
                  <a:pt x="2171700" y="38100"/>
                </a:cubicBezTo>
                <a:cubicBezTo>
                  <a:pt x="2189578" y="52403"/>
                  <a:pt x="2195143" y="77661"/>
                  <a:pt x="2209800" y="95250"/>
                </a:cubicBezTo>
                <a:cubicBezTo>
                  <a:pt x="2227047" y="115946"/>
                  <a:pt x="2247900" y="133350"/>
                  <a:pt x="2266950" y="152400"/>
                </a:cubicBezTo>
                <a:cubicBezTo>
                  <a:pt x="2273300" y="171450"/>
                  <a:pt x="2280483" y="190242"/>
                  <a:pt x="2286000" y="209550"/>
                </a:cubicBezTo>
                <a:cubicBezTo>
                  <a:pt x="2363717" y="481559"/>
                  <a:pt x="2319126" y="680876"/>
                  <a:pt x="2286000" y="1028700"/>
                </a:cubicBezTo>
                <a:cubicBezTo>
                  <a:pt x="2283446" y="1055519"/>
                  <a:pt x="2246097" y="1065154"/>
                  <a:pt x="2228850" y="1085850"/>
                </a:cubicBezTo>
                <a:cubicBezTo>
                  <a:pt x="2214193" y="1103439"/>
                  <a:pt x="2200989" y="1122522"/>
                  <a:pt x="2190750" y="1143000"/>
                </a:cubicBezTo>
                <a:cubicBezTo>
                  <a:pt x="2181770" y="1160961"/>
                  <a:pt x="2184244" y="1184470"/>
                  <a:pt x="2171700" y="1200150"/>
                </a:cubicBezTo>
                <a:cubicBezTo>
                  <a:pt x="2157397" y="1218028"/>
                  <a:pt x="2133600" y="1225550"/>
                  <a:pt x="2114550" y="1238250"/>
                </a:cubicBezTo>
                <a:cubicBezTo>
                  <a:pt x="2101850" y="1263650"/>
                  <a:pt x="2087637" y="1288348"/>
                  <a:pt x="2076450" y="1314450"/>
                </a:cubicBezTo>
                <a:cubicBezTo>
                  <a:pt x="2068540" y="1332907"/>
                  <a:pt x="2069944" y="1355920"/>
                  <a:pt x="2057400" y="1371600"/>
                </a:cubicBezTo>
                <a:cubicBezTo>
                  <a:pt x="2043097" y="1389478"/>
                  <a:pt x="2019300" y="1397000"/>
                  <a:pt x="2000250" y="1409700"/>
                </a:cubicBezTo>
                <a:cubicBezTo>
                  <a:pt x="1987550" y="1428750"/>
                  <a:pt x="1976807" y="1449261"/>
                  <a:pt x="1962150" y="1466850"/>
                </a:cubicBezTo>
                <a:cubicBezTo>
                  <a:pt x="1935761" y="1498517"/>
                  <a:pt x="1887516" y="1544471"/>
                  <a:pt x="1847850" y="1562100"/>
                </a:cubicBezTo>
                <a:cubicBezTo>
                  <a:pt x="1811150" y="1578411"/>
                  <a:pt x="1771650" y="1587500"/>
                  <a:pt x="1733550" y="1600200"/>
                </a:cubicBezTo>
                <a:lnTo>
                  <a:pt x="1676400" y="1619250"/>
                </a:lnTo>
                <a:cubicBezTo>
                  <a:pt x="1454150" y="1612900"/>
                  <a:pt x="1231699" y="1611587"/>
                  <a:pt x="1009650" y="1600200"/>
                </a:cubicBezTo>
                <a:cubicBezTo>
                  <a:pt x="973360" y="1598339"/>
                  <a:pt x="912738" y="1572511"/>
                  <a:pt x="876300" y="1562100"/>
                </a:cubicBezTo>
                <a:cubicBezTo>
                  <a:pt x="851126" y="1554907"/>
                  <a:pt x="825178" y="1550573"/>
                  <a:pt x="800100" y="1543050"/>
                </a:cubicBezTo>
                <a:cubicBezTo>
                  <a:pt x="761633" y="1531510"/>
                  <a:pt x="724762" y="1514690"/>
                  <a:pt x="685800" y="1504950"/>
                </a:cubicBezTo>
                <a:cubicBezTo>
                  <a:pt x="447586" y="1445397"/>
                  <a:pt x="743756" y="1521509"/>
                  <a:pt x="552450" y="1466850"/>
                </a:cubicBezTo>
                <a:cubicBezTo>
                  <a:pt x="527276" y="1459657"/>
                  <a:pt x="501424" y="1454993"/>
                  <a:pt x="476250" y="1447800"/>
                </a:cubicBezTo>
                <a:cubicBezTo>
                  <a:pt x="315707" y="1401931"/>
                  <a:pt x="528929" y="1462213"/>
                  <a:pt x="361950" y="1390650"/>
                </a:cubicBezTo>
                <a:cubicBezTo>
                  <a:pt x="337885" y="1380337"/>
                  <a:pt x="311150" y="1377950"/>
                  <a:pt x="285750" y="1371600"/>
                </a:cubicBezTo>
                <a:cubicBezTo>
                  <a:pt x="266700" y="1358900"/>
                  <a:pt x="243257" y="1351089"/>
                  <a:pt x="228600" y="1333500"/>
                </a:cubicBezTo>
                <a:cubicBezTo>
                  <a:pt x="210420" y="1311684"/>
                  <a:pt x="197972" y="1284697"/>
                  <a:pt x="190500" y="1257300"/>
                </a:cubicBezTo>
                <a:cubicBezTo>
                  <a:pt x="169439" y="1180076"/>
                  <a:pt x="185278" y="1132557"/>
                  <a:pt x="152400" y="1066800"/>
                </a:cubicBezTo>
                <a:cubicBezTo>
                  <a:pt x="125878" y="1013756"/>
                  <a:pt x="99281" y="994631"/>
                  <a:pt x="57150" y="952500"/>
                </a:cubicBezTo>
                <a:lnTo>
                  <a:pt x="19050" y="838200"/>
                </a:lnTo>
                <a:lnTo>
                  <a:pt x="0" y="781050"/>
                </a:lnTo>
                <a:cubicBezTo>
                  <a:pt x="12700" y="742950"/>
                  <a:pt x="16815" y="700806"/>
                  <a:pt x="38100" y="666750"/>
                </a:cubicBezTo>
                <a:cubicBezTo>
                  <a:pt x="50234" y="647335"/>
                  <a:pt x="74772" y="638889"/>
                  <a:pt x="95250" y="628650"/>
                </a:cubicBezTo>
                <a:cubicBezTo>
                  <a:pt x="125700" y="613425"/>
                  <a:pt x="200116" y="598688"/>
                  <a:pt x="228600" y="590550"/>
                </a:cubicBezTo>
                <a:cubicBezTo>
                  <a:pt x="247908" y="585033"/>
                  <a:pt x="265711" y="572793"/>
                  <a:pt x="285750" y="571500"/>
                </a:cubicBezTo>
                <a:cubicBezTo>
                  <a:pt x="463294" y="560046"/>
                  <a:pt x="641350" y="558800"/>
                  <a:pt x="819150" y="552450"/>
                </a:cubicBezTo>
                <a:cubicBezTo>
                  <a:pt x="876300" y="546100"/>
                  <a:pt x="933767" y="542144"/>
                  <a:pt x="990600" y="533400"/>
                </a:cubicBezTo>
                <a:cubicBezTo>
                  <a:pt x="1016477" y="529419"/>
                  <a:pt x="1041242" y="520030"/>
                  <a:pt x="1066800" y="514350"/>
                </a:cubicBezTo>
                <a:cubicBezTo>
                  <a:pt x="1098408" y="507326"/>
                  <a:pt x="1130300" y="501650"/>
                  <a:pt x="1162050" y="495300"/>
                </a:cubicBezTo>
                <a:cubicBezTo>
                  <a:pt x="1224484" y="453678"/>
                  <a:pt x="1219200" y="480095"/>
                  <a:pt x="1219200" y="438150"/>
                </a:cubicBezTo>
                <a:lnTo>
                  <a:pt x="1295400" y="419100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camel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3" y="1059582"/>
            <a:ext cx="2329027" cy="1296144"/>
          </a:xfrm>
          <a:prstGeom prst="rect">
            <a:avLst/>
          </a:prstGeom>
        </p:spPr>
      </p:pic>
      <p:pic>
        <p:nvPicPr>
          <p:cNvPr id="24" name="图片 23" descr="P3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111810"/>
            <a:ext cx="2808312" cy="987829"/>
          </a:xfrm>
          <a:prstGeom prst="rect">
            <a:avLst/>
          </a:prstGeom>
        </p:spPr>
      </p:pic>
      <p:pic>
        <p:nvPicPr>
          <p:cNvPr id="25" name="图片 24" descr="skunk-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3" y="2247714"/>
            <a:ext cx="2271243" cy="91810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499993" y="1007416"/>
            <a:ext cx="4224809" cy="3076502"/>
            <a:chOff x="4499992" y="1340768"/>
            <a:chExt cx="4224809" cy="4102003"/>
          </a:xfrm>
        </p:grpSpPr>
        <p:pic>
          <p:nvPicPr>
            <p:cNvPr id="17" name="图片 16" descr="bgirl-0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76256" y="1340768"/>
              <a:ext cx="1584176" cy="1680894"/>
            </a:xfrm>
            <a:prstGeom prst="rect">
              <a:avLst/>
            </a:prstGeom>
          </p:spPr>
        </p:pic>
        <p:pic>
          <p:nvPicPr>
            <p:cNvPr id="18" name="图片 17" descr="eagle-01.png"/>
            <p:cNvPicPr>
              <a:picLocks noChangeAspect="1"/>
            </p:cNvPicPr>
            <p:nvPr/>
          </p:nvPicPr>
          <p:blipFill>
            <a:blip r:embed="rId8" cstate="print">
              <a:lum bright="40000"/>
            </a:blip>
            <a:stretch>
              <a:fillRect/>
            </a:stretch>
          </p:blipFill>
          <p:spPr>
            <a:xfrm>
              <a:off x="4499992" y="1340768"/>
              <a:ext cx="2304255" cy="1562704"/>
            </a:xfrm>
            <a:prstGeom prst="rect">
              <a:avLst/>
            </a:prstGeom>
          </p:spPr>
        </p:pic>
        <p:pic>
          <p:nvPicPr>
            <p:cNvPr id="26" name="图片 25" descr="image1s-0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36096" y="3861048"/>
              <a:ext cx="1989588" cy="1581723"/>
            </a:xfrm>
            <a:prstGeom prst="rect">
              <a:avLst/>
            </a:prstGeom>
          </p:spPr>
        </p:pic>
        <p:pic>
          <p:nvPicPr>
            <p:cNvPr id="27" name="图片 26" descr="images2-01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2280" y="3140968"/>
              <a:ext cx="1632521" cy="2132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78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750559" y="229500"/>
            <a:ext cx="5779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C000"/>
                </a:solidFill>
              </a:rPr>
              <a:t>Fully automatic </a:t>
            </a:r>
            <a:r>
              <a:rPr lang="en-US" altLang="zh-CN" sz="2800" b="1" dirty="0" err="1" smtClean="0">
                <a:solidFill>
                  <a:srgbClr val="FFC000"/>
                </a:solidFill>
              </a:rPr>
              <a:t>calligram</a:t>
            </a:r>
            <a:r>
              <a:rPr lang="en-US" altLang="zh-CN" sz="2800" b="1" dirty="0" smtClean="0">
                <a:solidFill>
                  <a:srgbClr val="FFC000"/>
                </a:solidFill>
              </a:rPr>
              <a:t> generation?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6</a:t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627784" y="2355727"/>
            <a:ext cx="3816424" cy="1080119"/>
            <a:chOff x="2627784" y="2355727"/>
            <a:chExt cx="3816424" cy="1080119"/>
          </a:xfrm>
        </p:grpSpPr>
        <p:sp>
          <p:nvSpPr>
            <p:cNvPr id="12" name="右箭头 11"/>
            <p:cNvSpPr/>
            <p:nvPr/>
          </p:nvSpPr>
          <p:spPr>
            <a:xfrm>
              <a:off x="4067944" y="2895786"/>
              <a:ext cx="648072" cy="540060"/>
            </a:xfrm>
            <a:prstGeom prst="rightArrow">
              <a:avLst>
                <a:gd name="adj1" fmla="val 50000"/>
                <a:gd name="adj2" fmla="val 40106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27784" y="2355727"/>
              <a:ext cx="381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rgbClr val="FFFF00"/>
                  </a:solidFill>
                </a:rPr>
                <a:t>automatically</a:t>
              </a:r>
              <a:endParaRPr lang="zh-CN" altLang="en-US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3" name="图片 22" descr="V2_P3_umbrella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53648"/>
            <a:ext cx="3839852" cy="21062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87624" y="370587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umbrella</a:t>
            </a:r>
            <a:endParaRPr lang="zh-CN" altLang="en-US" sz="28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5" name="图片 24" descr="V2_P3_umbrella2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5256" y="1653648"/>
            <a:ext cx="4109272" cy="23334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447801" y="229500"/>
            <a:ext cx="6527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Requirement #1:  Letters convey the shape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000" y="4320000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zh-CN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Boundary</a:t>
            </a:r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conformation + filling the interior</a:t>
            </a:r>
          </a:p>
        </p:txBody>
      </p:sp>
      <p:pic>
        <p:nvPicPr>
          <p:cNvPr id="29" name="图片 28" descr="P5_cross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7" y="3314249"/>
            <a:ext cx="936103" cy="669500"/>
          </a:xfrm>
          <a:prstGeom prst="rect">
            <a:avLst/>
          </a:prstGeom>
        </p:spPr>
      </p:pic>
      <p:pic>
        <p:nvPicPr>
          <p:cNvPr id="9" name="图片 8" descr="V2_P3_b-01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7944" y="1660938"/>
            <a:ext cx="1646738" cy="1661414"/>
          </a:xfrm>
          <a:prstGeom prst="rect">
            <a:avLst/>
          </a:prstGeom>
        </p:spPr>
      </p:pic>
      <p:pic>
        <p:nvPicPr>
          <p:cNvPr id="12" name="图片 11" descr="V2_P3_pipeline1-01.png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>
            <a:off x="1706740" y="1869672"/>
            <a:ext cx="921044" cy="1026114"/>
          </a:xfrm>
          <a:prstGeom prst="rect">
            <a:avLst/>
          </a:prstGeom>
        </p:spPr>
      </p:pic>
      <p:pic>
        <p:nvPicPr>
          <p:cNvPr id="14" name="图片 13" descr="V2_P3_bunny-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6100" y="2787774"/>
            <a:ext cx="1553733" cy="4498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63639"/>
            <a:ext cx="1296144" cy="180245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552" y="4320000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Legibility of individual letters AND the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word(s</a:t>
            </a:r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  <p:pic>
        <p:nvPicPr>
          <p:cNvPr id="29" name="图片 28" descr="P5_cross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219822"/>
            <a:ext cx="936103" cy="669500"/>
          </a:xfrm>
          <a:prstGeom prst="rect">
            <a:avLst/>
          </a:prstGeom>
        </p:spPr>
      </p:pic>
      <p:sp>
        <p:nvSpPr>
          <p:cNvPr id="12" name="矩形 19"/>
          <p:cNvSpPr/>
          <p:nvPr/>
        </p:nvSpPr>
        <p:spPr>
          <a:xfrm>
            <a:off x="1447201" y="229500"/>
            <a:ext cx="5081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Requirement #2:  Legibility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5616" y="2416145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elephant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1548680" y="1851670"/>
            <a:ext cx="1548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Use a more </a:t>
            </a:r>
            <a:r>
              <a:rPr kumimoji="1" lang="en-US" altLang="zh-CN" dirty="0" err="1" smtClean="0"/>
              <a:t>legibile</a:t>
            </a:r>
            <a:r>
              <a:rPr kumimoji="1" lang="en-US" altLang="zh-CN" dirty="0" smtClean="0"/>
              <a:t> example</a:t>
            </a:r>
            <a:endParaRPr kumimoji="1" lang="zh-CN" altLang="en-US" dirty="0"/>
          </a:p>
        </p:txBody>
      </p:sp>
      <p:pic>
        <p:nvPicPr>
          <p:cNvPr id="19" name="图片 18" descr="V2_P3_elephant3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1563638"/>
            <a:ext cx="1435473" cy="1021100"/>
          </a:xfrm>
          <a:prstGeom prst="rect">
            <a:avLst/>
          </a:prstGeom>
        </p:spPr>
      </p:pic>
      <p:pic>
        <p:nvPicPr>
          <p:cNvPr id="20" name="图片 19" descr="elephant22-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419622"/>
            <a:ext cx="2592288" cy="1641293"/>
          </a:xfrm>
          <a:prstGeom prst="rect">
            <a:avLst/>
          </a:prstGeom>
        </p:spPr>
      </p:pic>
      <p:pic>
        <p:nvPicPr>
          <p:cNvPr id="25" name="图片 24" descr="V2_P3_elephant4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1563638"/>
            <a:ext cx="2066317" cy="1440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6FE0-5241-4D76-9720-A62397E9769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1" y="1562479"/>
            <a:ext cx="4864618" cy="20185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19121"/>
            <a:ext cx="1219202" cy="9052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53" y="1830607"/>
            <a:ext cx="1002794" cy="9052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864828"/>
            <a:ext cx="1319787" cy="104699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67544" y="735546"/>
            <a:ext cx="83164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679289" y="229500"/>
            <a:ext cx="1867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Challenges </a:t>
            </a:r>
          </a:p>
        </p:txBody>
      </p:sp>
      <p:sp>
        <p:nvSpPr>
          <p:cNvPr id="39" name="矩形 38"/>
          <p:cNvSpPr/>
          <p:nvPr/>
        </p:nvSpPr>
        <p:spPr>
          <a:xfrm>
            <a:off x="1583668" y="4266411"/>
            <a:ext cx="6372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Challenge 1</a:t>
            </a:r>
            <a:r>
              <a:rPr lang="en-US" altLang="zh-CN" sz="20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Automatic</a:t>
            </a:r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co-placement </a:t>
            </a:r>
            <a:r>
              <a:rPr lang="en-US" altLang="zh-CN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of </a:t>
            </a:r>
            <a:r>
              <a:rPr lang="en-US" altLang="zh-CN" sz="20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 set of </a:t>
            </a:r>
            <a:r>
              <a:rPr lang="en-US" altLang="zh-CN" sz="2000" b="1" dirty="0" smtClean="0">
                <a:solidFill>
                  <a:schemeClr val="bg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letters 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107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-0.00486 0.00972 -0.01111 0.01343 -0.01667 0.02222 C -0.02587 0.03704 -0.01667 0.02384 -0.02292 0.03889 C -0.02535 0.04468 -0.029 0.04954 -0.03125 0.05556 C -0.03195 0.05741 -0.03264 0.05926 -0.03334 0.06111 " pathEditMode="relative" ptsTypes="ffff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C 0.00416 0.00371 0.01093 0.00487 0.0125 0.01112 C 0.01597 0.02477 0.02048 0.03403 0.02916 0.04167 C 0.03055 0.04445 0.03142 0.04792 0.03333 0.05001 C 0.04965 0.06899 0.04288 0.05301 0.04791 0.06667 " pathEditMode="relative" ptsTypes="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4305 0.052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7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7|22.9|4.3|8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0.1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5.9|4.2|3.3|1.7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5.9|4.2|3.3|1.7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0.9"/>
</p:tagLst>
</file>

<file path=ppt/theme/theme1.xml><?xml version="1.0" encoding="utf-8"?>
<a:theme xmlns:a="http://schemas.openxmlformats.org/drawingml/2006/main" name="Office 主题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12349</TotalTime>
  <Words>2463</Words>
  <Application>Microsoft Macintosh PowerPoint</Application>
  <PresentationFormat>On-screen Show (16:9)</PresentationFormat>
  <Paragraphs>368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 Unicode MS</vt:lpstr>
      <vt:lpstr>Calibri</vt:lpstr>
      <vt:lpstr>Palatino Linotype</vt:lpstr>
      <vt:lpstr>Times New Roman</vt:lpstr>
      <vt:lpstr>Wingdings</vt:lpstr>
      <vt:lpstr>宋体</vt:lpstr>
      <vt:lpstr>Arial</vt:lpstr>
      <vt:lpstr>Office 主题</vt:lpstr>
      <vt:lpstr>Legible Compact Calligrams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Dengcheng</dc:creator>
  <cp:lastModifiedBy>changqing zou</cp:lastModifiedBy>
  <cp:revision>1410</cp:revision>
  <dcterms:created xsi:type="dcterms:W3CDTF">2016-07-21T17:56:40Z</dcterms:created>
  <dcterms:modified xsi:type="dcterms:W3CDTF">2018-06-18T06:44:59Z</dcterms:modified>
</cp:coreProperties>
</file>